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10" r:id="rId3"/>
    <p:sldId id="257" r:id="rId4"/>
    <p:sldId id="258" r:id="rId5"/>
    <p:sldId id="311" r:id="rId6"/>
    <p:sldId id="312" r:id="rId7"/>
    <p:sldId id="313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314" r:id="rId39"/>
    <p:sldId id="315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8" r:id="rId56"/>
    <p:sldId id="309" r:id="rId57"/>
    <p:sldId id="316" r:id="rId58"/>
    <p:sldId id="317" r:id="rId59"/>
    <p:sldId id="31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-12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79744-7F69-E344-A163-8FA23432C6AB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994CB-CBF4-DB44-9067-3C8FBF68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8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B89C59-660E-ED4E-9A11-DE93DB109901}" type="slidenum">
              <a:rPr lang="en-GB"/>
              <a:pPr/>
              <a:t>3</a:t>
            </a:fld>
            <a:endParaRPr lang="en-GB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lv-LV"/>
              <a:t>UAS- upstream activation sequence</a:t>
            </a:r>
            <a:r>
              <a:rPr lang="en-US"/>
              <a:t> Introns – also in yeast, though not so many</a:t>
            </a:r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0B1C9-94CF-6E4A-90BE-73606923019F}" type="slidenum">
              <a:rPr lang="en-GB"/>
              <a:pPr/>
              <a:t>31</a:t>
            </a:fld>
            <a:endParaRPr lang="en-GB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lv-LV"/>
              <a:t>alpha to a</a:t>
            </a:r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59C46-A748-1B46-8131-8C882DD9B692}" type="slidenum">
              <a:rPr lang="en-GB"/>
              <a:pPr/>
              <a:t>41</a:t>
            </a:fld>
            <a:endParaRPr lang="en-GB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be and can be not the same CpG islands as for transcr initiation</a:t>
            </a:r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F7A15F-EEBD-4E42-B236-4BC617839E38}" type="slidenum">
              <a:rPr lang="en-GB"/>
              <a:pPr/>
              <a:t>44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dna met trI – dependent on existing methyl groups. Other mechanisms are responsible for methylation de novo</a:t>
            </a:r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81C2F-9E13-2942-91DF-87C62056ED26}" type="slidenum">
              <a:rPr lang="en-GB"/>
              <a:pPr/>
              <a:t>46</a:t>
            </a:fld>
            <a:endParaRPr lang="en-GB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demethylation in normal egg cells after fertilization</a:t>
            </a:r>
          </a:p>
          <a:p>
            <a:r>
              <a:rPr lang="en-US"/>
              <a:t>morula – before uterus, blastocyst – in uterus</a:t>
            </a:r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6783-475D-ED4C-956D-3AD0675927AB}" type="slidenum">
              <a:rPr lang="en-GB"/>
              <a:pPr/>
              <a:t>48</a:t>
            </a:fld>
            <a:endParaRPr lang="en-GB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nr 6 ???</a:t>
            </a:r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DD2C45-F84A-6743-B372-A9361995A810}" type="slidenum">
              <a:rPr lang="en-GB"/>
              <a:pPr/>
              <a:t>8</a:t>
            </a:fld>
            <a:endParaRPr lang="en-GB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vitro binds to ATTAAT with 1nmol affinity </a:t>
            </a:r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8AF8AB-744B-3941-84F2-A560847570D4}" type="slidenum">
              <a:rPr lang="en-GB"/>
              <a:pPr/>
              <a:t>10</a:t>
            </a:fld>
            <a:endParaRPr lang="en-GB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3-10 helice betwwe both histidines</a:t>
            </a:r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3DF8FD-79EA-EC46-A21F-185C4BC61EB7}" type="slidenum">
              <a:rPr lang="en-GB"/>
              <a:pPr/>
              <a:t>12</a:t>
            </a:fld>
            <a:endParaRPr lang="en-GB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gal4- activates genes for galactose breakdown in yeast</a:t>
            </a: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243A25-B41D-B54D-95BA-396085187FB9}" type="slidenum">
              <a:rPr lang="en-GB"/>
              <a:pPr/>
              <a:t>15</a:t>
            </a:fld>
            <a:endParaRPr lang="en-GB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sz="2400">
                <a:cs typeface="Times" charset="0"/>
              </a:rPr>
              <a:t>The MyoD protein belongs to this group of transcription factors. This protein and a number of related proteins are involved in the development of muscle cells. They form both homo</a:t>
            </a:r>
            <a:r>
              <a:rPr lang="lv-LV" sz="2400"/>
              <a:t>-</a:t>
            </a:r>
            <a:r>
              <a:rPr lang="en-US" sz="2400">
                <a:cs typeface="Times" charset="0"/>
              </a:rPr>
              <a:t> and heterodimers </a:t>
            </a:r>
            <a:endParaRPr lang="en-GB" sz="2400">
              <a:cs typeface="Times" charset="0"/>
            </a:endParaRPr>
          </a:p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909DE-7035-2E46-B772-1A080DBA9172}" type="slidenum">
              <a:rPr lang="en-GB"/>
              <a:pPr/>
              <a:t>17</a:t>
            </a:fld>
            <a:endParaRPr lang="en-GB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 – immune system; stat – response to growth factors</a:t>
            </a:r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E4D319-EA3F-9D4F-902C-C52481F75ACF}" type="slidenum">
              <a:rPr lang="en-GB"/>
              <a:pPr/>
              <a:t>19</a:t>
            </a:fld>
            <a:endParaRPr lang="en-GB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il2 transcription (both)</a:t>
            </a:r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4961E0-B624-BF4A-AFD4-D5E10604A507}" type="slidenum">
              <a:rPr lang="en-GB"/>
              <a:pPr/>
              <a:t>29</a:t>
            </a:fld>
            <a:endParaRPr lang="en-GB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-more direct mechanism</a:t>
            </a:r>
          </a:p>
          <a:p>
            <a:r>
              <a:rPr lang="en-US"/>
              <a:t>Med – a bridge between polII and activators/repressors</a:t>
            </a:r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DDD24B-AE05-914A-9BD5-E0D5C21108EB}" type="slidenum">
              <a:rPr lang="en-GB"/>
              <a:pPr/>
              <a:t>30</a:t>
            </a:fld>
            <a:endParaRPr lang="en-GB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srb-supresor of rna pol B</a:t>
            </a:r>
          </a:p>
          <a:p>
            <a:r>
              <a:rPr lang="en-US"/>
              <a:t>h deacet – maintains tata</a:t>
            </a:r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0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0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3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5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0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6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9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9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9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7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066BB-D0AF-9343-9C06-70AD1EBFC072}" type="datetimeFigureOut">
              <a:rPr lang="en-US" smtClean="0"/>
              <a:t>08/04/19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AC258-0338-8046-A73B-3DE7DFCF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4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Relationship Id="rId3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370" y="1510174"/>
            <a:ext cx="7603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800000"/>
                </a:solidFill>
                <a:latin typeface="Comic Sans MS"/>
                <a:cs typeface="Comic Sans MS"/>
              </a:rPr>
              <a:t>Regulation of Eukaryotic Transcription</a:t>
            </a:r>
            <a:endParaRPr lang="en-US" sz="4400" b="1" dirty="0">
              <a:solidFill>
                <a:srgbClr val="800000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0755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530475" y="1787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60" name="Picture 4" descr="Fig10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38200"/>
            <a:ext cx="5181600" cy="41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12039"/>
            <a:ext cx="9144000" cy="182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cs typeface="Times" charset="0"/>
              </a:rPr>
              <a:t>The classic zinc finger motif with two </a:t>
            </a:r>
            <a:r>
              <a:rPr lang="en-US" sz="2400" dirty="0" err="1">
                <a:cs typeface="Times" charset="0"/>
              </a:rPr>
              <a:t>histidines</a:t>
            </a:r>
            <a:r>
              <a:rPr lang="en-US" sz="2400" dirty="0">
                <a:cs typeface="Times" charset="0"/>
              </a:rPr>
              <a:t> and two </a:t>
            </a:r>
            <a:r>
              <a:rPr lang="en-US" sz="2400" dirty="0" err="1">
                <a:cs typeface="Times" charset="0"/>
              </a:rPr>
              <a:t>cysteines</a:t>
            </a:r>
            <a:r>
              <a:rPr lang="en-US" sz="2400" dirty="0">
                <a:cs typeface="Times" charset="0"/>
              </a:rPr>
              <a:t> binding to the zinc ion</a:t>
            </a:r>
            <a:r>
              <a:rPr lang="lv-LV" sz="2400" dirty="0"/>
              <a:t>  (C</a:t>
            </a:r>
            <a:r>
              <a:rPr lang="lv-LV" sz="2400" baseline="-25000" dirty="0"/>
              <a:t>2</a:t>
            </a:r>
            <a:r>
              <a:rPr lang="lv-LV" sz="2400" dirty="0"/>
              <a:t>H</a:t>
            </a:r>
            <a:r>
              <a:rPr lang="lv-LV" sz="2400" baseline="-25000" dirty="0"/>
              <a:t>2</a:t>
            </a:r>
            <a:r>
              <a:rPr lang="lv-LV" sz="2400" dirty="0"/>
              <a:t> type)</a:t>
            </a:r>
          </a:p>
          <a:p>
            <a:pPr>
              <a:lnSpc>
                <a:spcPct val="90000"/>
              </a:lnSpc>
            </a:pPr>
            <a:r>
              <a:rPr lang="lv-LV" sz="2400" dirty="0"/>
              <a:t>Other mononuclear zinc finger motifs can have three or four</a:t>
            </a:r>
            <a:r>
              <a:rPr lang="en-GB" sz="2400" dirty="0"/>
              <a:t> </a:t>
            </a:r>
            <a:r>
              <a:rPr lang="lv-LV" sz="2400" dirty="0"/>
              <a:t>cysteines</a:t>
            </a:r>
            <a:r>
              <a:rPr lang="en-US" sz="2400" dirty="0"/>
              <a:t>. The 3D structures of those are quite different from </a:t>
            </a:r>
            <a:r>
              <a:rPr lang="lv-LV" sz="2400" dirty="0"/>
              <a:t>C</a:t>
            </a:r>
            <a:r>
              <a:rPr lang="lv-LV" sz="2400" baseline="-25000" dirty="0"/>
              <a:t>2</a:t>
            </a:r>
            <a:r>
              <a:rPr lang="lv-LV" sz="2400" dirty="0"/>
              <a:t>H</a:t>
            </a:r>
            <a:r>
              <a:rPr lang="lv-LV" sz="2400" baseline="-25000" dirty="0"/>
              <a:t>2</a:t>
            </a:r>
            <a:r>
              <a:rPr lang="lv-LV" sz="2400" dirty="0"/>
              <a:t> </a:t>
            </a:r>
            <a:r>
              <a:rPr lang="lv-LV" sz="2400" dirty="0" smtClean="0"/>
              <a:t>type</a:t>
            </a:r>
            <a:r>
              <a:rPr lang="en-US" sz="2400" dirty="0" smtClean="0"/>
              <a:t>. </a:t>
            </a:r>
            <a:endParaRPr lang="lv-LV" sz="2400" dirty="0"/>
          </a:p>
          <a:p>
            <a:pPr>
              <a:lnSpc>
                <a:spcPct val="90000"/>
              </a:lnSpc>
            </a:pPr>
            <a:endParaRPr lang="en-GB" sz="2400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57415"/>
            <a:ext cx="7772400" cy="1143000"/>
          </a:xfrm>
        </p:spPr>
        <p:txBody>
          <a:bodyPr/>
          <a:lstStyle/>
          <a:p>
            <a:r>
              <a:rPr lang="lv-LV" dirty="0">
                <a:solidFill>
                  <a:srgbClr val="800000"/>
                </a:solidFill>
              </a:rPr>
              <a:t>Zinc fingers</a:t>
            </a:r>
            <a:endParaRPr lang="en-GB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0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1" name="Line 21"/>
          <p:cNvSpPr>
            <a:spLocks noChangeShapeType="1"/>
          </p:cNvSpPr>
          <p:nvPr/>
        </p:nvSpPr>
        <p:spPr bwMode="auto">
          <a:xfrm>
            <a:off x="152400" y="2895600"/>
            <a:ext cx="853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28600"/>
            <a:ext cx="9144000" cy="6629400"/>
          </a:xfrm>
        </p:spPr>
        <p:txBody>
          <a:bodyPr/>
          <a:lstStyle/>
          <a:p>
            <a:r>
              <a:rPr lang="lv-LV" dirty="0"/>
              <a:t>Zinc finger proteins are multi-domain, with 1-60 tandem zinc </a:t>
            </a:r>
            <a:r>
              <a:rPr lang="lv-LV" dirty="0" smtClean="0"/>
              <a:t>finger DNA-binding domains and </a:t>
            </a:r>
            <a:r>
              <a:rPr lang="lv-LV" dirty="0"/>
              <a:t>several other domains which may be responsible for dimerization, ligand or other protein binding</a:t>
            </a:r>
          </a:p>
          <a:p>
            <a:endParaRPr lang="en-GB" dirty="0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939925" y="2247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2209800" y="2667000"/>
            <a:ext cx="533400" cy="4667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Zn</a:t>
            </a:r>
            <a:endParaRPr lang="en-GB"/>
          </a:p>
        </p:txBody>
      </p:sp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5105400" y="2667000"/>
            <a:ext cx="5334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Zn</a:t>
            </a:r>
            <a:endParaRPr lang="en-GB"/>
          </a:p>
        </p:txBody>
      </p:sp>
      <p:sp>
        <p:nvSpPr>
          <p:cNvPr id="25617" name="Text Box 17"/>
          <p:cNvSpPr txBox="1">
            <a:spLocks noChangeArrowheads="1"/>
          </p:cNvSpPr>
          <p:nvPr/>
        </p:nvSpPr>
        <p:spPr bwMode="auto">
          <a:xfrm>
            <a:off x="4419600" y="2667000"/>
            <a:ext cx="5334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Zn</a:t>
            </a:r>
            <a:endParaRPr lang="en-GB"/>
          </a:p>
        </p:txBody>
      </p:sp>
      <p:sp>
        <p:nvSpPr>
          <p:cNvPr id="25618" name="Text Box 18"/>
          <p:cNvSpPr txBox="1">
            <a:spLocks noChangeArrowheads="1"/>
          </p:cNvSpPr>
          <p:nvPr/>
        </p:nvSpPr>
        <p:spPr bwMode="auto">
          <a:xfrm>
            <a:off x="2971800" y="2667000"/>
            <a:ext cx="5334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Zn</a:t>
            </a:r>
            <a:endParaRPr lang="en-GB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3657600" y="2667000"/>
            <a:ext cx="5334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Zn</a:t>
            </a:r>
            <a:endParaRPr lang="en-GB"/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5943600" y="2667000"/>
            <a:ext cx="2362200" cy="4667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Activation</a:t>
            </a:r>
            <a:endParaRPr lang="en-GB"/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304800" y="2667000"/>
            <a:ext cx="1676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Repression</a:t>
            </a:r>
            <a:endParaRPr lang="en-GB"/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2576513" y="1363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625" name="Picture 25" descr="C:\Documents and Settings\kaspars\My Documents\Lectures\transcriptional control in eukaryotes\images lodish ch 11\figure-11-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52788"/>
            <a:ext cx="4430713" cy="36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27" name="Text Box 27"/>
          <p:cNvSpPr txBox="1">
            <a:spLocks noChangeArrowheads="1"/>
          </p:cNvSpPr>
          <p:nvPr/>
        </p:nvSpPr>
        <p:spPr bwMode="auto">
          <a:xfrm>
            <a:off x="4495800" y="3276600"/>
            <a:ext cx="4267200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dirty="0"/>
              <a:t>Example: Human </a:t>
            </a:r>
            <a:r>
              <a:rPr lang="lv-LV" dirty="0" smtClean="0"/>
              <a:t>GLI1 </a:t>
            </a:r>
            <a:r>
              <a:rPr lang="lv-LV" dirty="0"/>
              <a:t>protein has 5 ZNF domains and additional domains for both transcription activation and repression. Only 4 of 5 ZNFs bind to DNA</a:t>
            </a:r>
          </a:p>
          <a:p>
            <a:pPr>
              <a:spcBef>
                <a:spcPct val="50000"/>
              </a:spcBef>
            </a:pPr>
            <a:endParaRPr lang="lv-LV" dirty="0"/>
          </a:p>
          <a:p>
            <a:pPr>
              <a:spcBef>
                <a:spcPct val="5000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36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lv-LV" sz="3600" dirty="0"/>
              <a:t>A binuclear zinc finger binding in GAL4</a:t>
            </a:r>
            <a:endParaRPr lang="en-GB" sz="360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334000"/>
            <a:ext cx="9144000" cy="1752600"/>
          </a:xfrm>
        </p:spPr>
        <p:txBody>
          <a:bodyPr/>
          <a:lstStyle/>
          <a:p>
            <a:r>
              <a:rPr lang="lv-LV"/>
              <a:t>Binuclear zinc finger proteins contain six Cys/His residues and two zinc ions</a:t>
            </a:r>
            <a:endParaRPr lang="en-GB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2255838" y="206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652" name="Picture 4" descr="Fig10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391400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18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lv-LV" sz="3600" dirty="0">
                <a:solidFill>
                  <a:srgbClr val="800000"/>
                </a:solidFill>
              </a:rPr>
              <a:t>Leucine zippers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105400"/>
            <a:ext cx="9144000" cy="1752600"/>
          </a:xfrm>
        </p:spPr>
        <p:txBody>
          <a:bodyPr/>
          <a:lstStyle/>
          <a:p>
            <a:r>
              <a:rPr lang="lv-LV" sz="2400"/>
              <a:t>Leucine zipper motif is built of two </a:t>
            </a:r>
            <a:r>
              <a:rPr lang="lv-LV" sz="2400">
                <a:latin typeface="Symbol" charset="0"/>
              </a:rPr>
              <a:t>a</a:t>
            </a:r>
            <a:r>
              <a:rPr lang="lv-LV" sz="2400"/>
              <a:t>-helices, which are kept together by hydrophobic interactions. Each seventh residue is leucine, hence the name leucine zipper</a:t>
            </a:r>
          </a:p>
          <a:p>
            <a:r>
              <a:rPr lang="lv-LV" sz="2400"/>
              <a:t>Dimer formation can be promoted by additional charge interactions</a:t>
            </a:r>
            <a:endParaRPr lang="en-GB" sz="240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2435225" y="1779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1508" name="Picture 4" descr="Fig10_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85800"/>
            <a:ext cx="5643563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7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lv-LV" sz="3600" dirty="0">
                <a:solidFill>
                  <a:srgbClr val="800000"/>
                </a:solidFill>
              </a:rPr>
              <a:t>Binding of leucine zippers to DNA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29706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0" y="5105400"/>
            <a:ext cx="9144000" cy="2514600"/>
          </a:xfrm>
        </p:spPr>
        <p:txBody>
          <a:bodyPr/>
          <a:lstStyle/>
          <a:p>
            <a:r>
              <a:rPr lang="lv-LV" sz="2400" dirty="0"/>
              <a:t>Leucine zipper DNA binding proteins are </a:t>
            </a:r>
            <a:r>
              <a:rPr lang="lv-LV" sz="2400" dirty="0">
                <a:solidFill>
                  <a:srgbClr val="FF0000"/>
                </a:solidFill>
              </a:rPr>
              <a:t>homo or heterodimers</a:t>
            </a:r>
          </a:p>
          <a:p>
            <a:r>
              <a:rPr lang="lv-LV" sz="2400" dirty="0"/>
              <a:t>The C-terminal part of helice contains leucine zipper dimerization region, whereas N-terminal part binds to DNA and contains many basic residues </a:t>
            </a:r>
            <a:endParaRPr lang="en-GB" sz="2400" dirty="0"/>
          </a:p>
          <a:p>
            <a:pPr>
              <a:spcBef>
                <a:spcPct val="50000"/>
              </a:spcBef>
              <a:buFontTx/>
              <a:buNone/>
            </a:pPr>
            <a:endParaRPr lang="en-GB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4495800" cy="447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701" name="Picture 5" descr="C:\Documents and Settings\kaspars\My Documents\Lectures\Calles book\Ch10\Fig10_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685800"/>
            <a:ext cx="39433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95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68644"/>
            <a:ext cx="7772400" cy="1143000"/>
          </a:xfrm>
        </p:spPr>
        <p:txBody>
          <a:bodyPr/>
          <a:lstStyle/>
          <a:p>
            <a:r>
              <a:rPr lang="lv-LV" sz="3600" dirty="0">
                <a:solidFill>
                  <a:srgbClr val="800000"/>
                </a:solidFill>
              </a:rPr>
              <a:t>Helix-loop-helix domains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7772400" cy="4114800"/>
          </a:xfrm>
        </p:spPr>
        <p:txBody>
          <a:bodyPr/>
          <a:lstStyle/>
          <a:p>
            <a:r>
              <a:rPr lang="lv-LV" sz="2400"/>
              <a:t>Helix-loop helix domains are somewhat similar to leucine zippers, except that a four-bundle helix motifs hold together basic DNA-binding helices</a:t>
            </a:r>
            <a:endParaRPr lang="en-GB" sz="2400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438400" y="1738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0484" name="Picture 4" descr="Fig10_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4953000" cy="3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Documents and Settings\kaspars\My Documents\Lectures\Calles book\Ch10\Fig10_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33600"/>
            <a:ext cx="2522538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45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08473"/>
            <a:ext cx="9144000" cy="1219200"/>
          </a:xfrm>
        </p:spPr>
        <p:txBody>
          <a:bodyPr/>
          <a:lstStyle/>
          <a:p>
            <a:r>
              <a:rPr lang="lv-LV" sz="3200" dirty="0">
                <a:solidFill>
                  <a:srgbClr val="800000"/>
                </a:solidFill>
              </a:rPr>
              <a:t>Structure of human oncogene Max is an example of combined leucine zipper – helix-loop-helix protein</a:t>
            </a:r>
            <a:endParaRPr lang="en-GB" sz="3200" dirty="0">
              <a:solidFill>
                <a:srgbClr val="800000"/>
              </a:solidFill>
            </a:endParaRPr>
          </a:p>
        </p:txBody>
      </p:sp>
      <p:pic>
        <p:nvPicPr>
          <p:cNvPr id="31748" name="Picture 4" descr="C:\Documents and Settings\kaspars\My Documents\Lectures\Calles book\Ch10\Fig10_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74800"/>
            <a:ext cx="35560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C:\Documents and Settings\kaspars\My Documents\Lectures\Calles book\Ch10\Fig10_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00200"/>
            <a:ext cx="18669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5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lv-LV" sz="3600" dirty="0">
                <a:solidFill>
                  <a:srgbClr val="800000"/>
                </a:solidFill>
              </a:rPr>
              <a:t>Other eukaryotic DNA-binding domains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3352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Rel homology domains (NFkB, NFAT)</a:t>
            </a:r>
            <a:endParaRPr lang="en-GB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5029200" y="18288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Stat protein family</a:t>
            </a:r>
            <a:endParaRPr lang="en-GB"/>
          </a:p>
        </p:txBody>
      </p:sp>
      <p:pic>
        <p:nvPicPr>
          <p:cNvPr id="64518" name="Picture 6" descr="http://genomebiology.com/content/figures/gb-2000-1-1-reviews001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2590800"/>
            <a:ext cx="10668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21" name="AutoShape 9"/>
          <p:cNvSpPr>
            <a:spLocks noChangeArrowheads="1"/>
          </p:cNvSpPr>
          <p:nvPr/>
        </p:nvSpPr>
        <p:spPr bwMode="auto">
          <a:xfrm rot="-675866">
            <a:off x="3810000" y="4876800"/>
            <a:ext cx="381000" cy="3048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228600" y="6096000"/>
            <a:ext cx="8001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2514600" y="5181600"/>
            <a:ext cx="30480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2000"/>
              <a:t>DNA- binding domains with an immunoglobulin – like fold. Loops, which connect the b-strands, interact with DNA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39285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lv-LV" sz="3600" dirty="0">
                <a:solidFill>
                  <a:srgbClr val="800000"/>
                </a:solidFill>
              </a:rPr>
              <a:t>Homo- and heterodimeric combinations of transcription factors</a:t>
            </a:r>
            <a:r>
              <a:rPr lang="lv-LV" dirty="0">
                <a:solidFill>
                  <a:srgbClr val="800000"/>
                </a:solidFill>
              </a:rPr>
              <a:t> </a:t>
            </a:r>
            <a:endParaRPr lang="en-GB" dirty="0">
              <a:solidFill>
                <a:srgbClr val="800000"/>
              </a:solidFill>
            </a:endParaRPr>
          </a:p>
        </p:txBody>
      </p:sp>
      <p:pic>
        <p:nvPicPr>
          <p:cNvPr id="53252" name="Picture 4" descr="C:\Documents and Settings\kaspars\My Documents\Lectures\transcriptional control in eukaryotes\images lodish ch 11\figure-11-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9575"/>
            <a:ext cx="7924800" cy="51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304800" y="5105400"/>
            <a:ext cx="8001000" cy="175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5867400" y="2209800"/>
            <a:ext cx="1524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029200"/>
            <a:ext cx="7772400" cy="1828800"/>
          </a:xfrm>
        </p:spPr>
        <p:txBody>
          <a:bodyPr/>
          <a:lstStyle/>
          <a:p>
            <a:r>
              <a:rPr lang="lv-LV"/>
              <a:t>From three different DNA-binding protein monomers it is possible to create six different dimers with distinct binding sites</a:t>
            </a:r>
          </a:p>
          <a:p>
            <a:pPr>
              <a:buFontTx/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68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001000" cy="1600200"/>
          </a:xfrm>
        </p:spPr>
        <p:txBody>
          <a:bodyPr/>
          <a:lstStyle/>
          <a:p>
            <a:r>
              <a:rPr lang="lv-LV" sz="3600" dirty="0">
                <a:solidFill>
                  <a:srgbClr val="800000"/>
                </a:solidFill>
              </a:rPr>
              <a:t>Cooperative binding of NFAT and AP1 transcription factors at IL-2 promoter</a:t>
            </a:r>
            <a:endParaRPr lang="en-GB" sz="3600" dirty="0">
              <a:solidFill>
                <a:srgbClr val="800000"/>
              </a:solidFill>
            </a:endParaRPr>
          </a:p>
        </p:txBody>
      </p:sp>
      <p:pic>
        <p:nvPicPr>
          <p:cNvPr id="54276" name="Picture 4" descr="C:\Documents and Settings\kaspars\My Documents\Lectures\transcriptional control in eukaryotes\images lodish ch 11\figure-11-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772400" cy="497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2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algn="l"/>
            <a:r>
              <a:rPr lang="lv-LV" dirty="0" smtClean="0">
                <a:solidFill>
                  <a:srgbClr val="800000"/>
                </a:solidFill>
              </a:rPr>
              <a:t>Outline:</a:t>
            </a:r>
            <a:endParaRPr lang="en-GB" dirty="0">
              <a:solidFill>
                <a:srgbClr val="800000"/>
              </a:solidFill>
            </a:endParaRP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lv-LV" sz="2800" dirty="0">
                <a:solidFill>
                  <a:srgbClr val="3366FF"/>
                </a:solidFill>
              </a:rPr>
              <a:t>Overview</a:t>
            </a:r>
          </a:p>
          <a:p>
            <a:pPr>
              <a:lnSpc>
                <a:spcPct val="90000"/>
              </a:lnSpc>
            </a:pPr>
            <a:r>
              <a:rPr lang="lv-LV" sz="2800" dirty="0">
                <a:solidFill>
                  <a:srgbClr val="3366FF"/>
                </a:solidFill>
              </a:rPr>
              <a:t>Structural classification of eukaryotic transcription factors</a:t>
            </a:r>
          </a:p>
          <a:p>
            <a:pPr>
              <a:lnSpc>
                <a:spcPct val="90000"/>
              </a:lnSpc>
            </a:pPr>
            <a:r>
              <a:rPr lang="lv-LV" sz="2800" dirty="0">
                <a:solidFill>
                  <a:srgbClr val="3366FF"/>
                </a:solidFill>
              </a:rPr>
              <a:t>Transcription control mechanicms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lv-LV" sz="2800" dirty="0" smtClean="0"/>
              <a:t>     -</a:t>
            </a:r>
            <a:r>
              <a:rPr lang="lv-LV" sz="2800" dirty="0"/>
              <a:t>by altered states of chromatin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lv-LV" sz="2800" dirty="0" smtClean="0"/>
              <a:t>     -</a:t>
            </a:r>
            <a:r>
              <a:rPr lang="lv-LV" sz="2800" dirty="0"/>
              <a:t>through Mediator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lv-LV" sz="2800" dirty="0" smtClean="0"/>
              <a:t>     -</a:t>
            </a:r>
            <a:r>
              <a:rPr lang="lv-LV" sz="2800" dirty="0"/>
              <a:t>by epigenetic mechanisms</a:t>
            </a:r>
          </a:p>
          <a:p>
            <a:pPr>
              <a:lnSpc>
                <a:spcPct val="90000"/>
              </a:lnSpc>
            </a:pPr>
            <a:r>
              <a:rPr lang="lv-LV" sz="2800" dirty="0">
                <a:solidFill>
                  <a:srgbClr val="3366FF"/>
                </a:solidFill>
              </a:rPr>
              <a:t>Control of transcription factor activity</a:t>
            </a:r>
          </a:p>
          <a:p>
            <a:pPr>
              <a:lnSpc>
                <a:spcPct val="90000"/>
              </a:lnSpc>
            </a:pPr>
            <a:r>
              <a:rPr lang="lv-LV" sz="2800" dirty="0">
                <a:solidFill>
                  <a:srgbClr val="3366FF"/>
                </a:solidFill>
              </a:rPr>
              <a:t>Nuclear receptors</a:t>
            </a:r>
          </a:p>
          <a:p>
            <a:pPr>
              <a:lnSpc>
                <a:spcPct val="90000"/>
              </a:lnSpc>
            </a:pPr>
            <a:endParaRPr lang="lv-LV" sz="2800" dirty="0"/>
          </a:p>
          <a:p>
            <a:pPr>
              <a:lnSpc>
                <a:spcPct val="90000"/>
              </a:lnSpc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77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lv-LV" sz="3600" dirty="0">
                <a:solidFill>
                  <a:srgbClr val="800000"/>
                </a:solidFill>
              </a:rPr>
              <a:t>Cooperative binding of specific transcription factors can form an enhancesome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572000"/>
            <a:ext cx="9144000" cy="19812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/>
              <a:t>     Scheme for enhanceosome formation at </a:t>
            </a:r>
            <a:r>
              <a:rPr lang="en-US" sz="2400">
                <a:latin typeface="SymbolPS" charset="0"/>
              </a:rPr>
              <a:t>b</a:t>
            </a:r>
            <a:r>
              <a:rPr lang="en-US" sz="2400"/>
              <a:t>-interferon enhancer. Two monomeric factors IRF3 and IRF7 and two dimeric ATF-2/cJun and p50/p65 (NF-</a:t>
            </a:r>
            <a:r>
              <a:rPr lang="en-US" sz="2400">
                <a:latin typeface="SymbolPS" charset="0"/>
              </a:rPr>
              <a:t>k</a:t>
            </a:r>
            <a:r>
              <a:rPr lang="en-US" sz="2400"/>
              <a:t>B). HMGI is sequece-nonspecific factor, which bends DNA by binding in minor groove. It also coordinates the binding of other proteins each to other.</a:t>
            </a:r>
            <a:endParaRPr lang="en-GB" sz="2400"/>
          </a:p>
        </p:txBody>
      </p:sp>
      <p:pic>
        <p:nvPicPr>
          <p:cNvPr id="65540" name="Picture 4" descr="C:\Documents and Settings\kaspars\My Documents\Lectures\images lodish ch 11\figure-11-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257800" cy="282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05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372600" cy="1143000"/>
          </a:xfrm>
        </p:spPr>
        <p:txBody>
          <a:bodyPr>
            <a:normAutofit fontScale="90000"/>
          </a:bodyPr>
          <a:lstStyle/>
          <a:p>
            <a:r>
              <a:rPr lang="lv-LV" dirty="0">
                <a:solidFill>
                  <a:srgbClr val="800000"/>
                </a:solidFill>
              </a:rPr>
              <a:t>Molecular mechanisms of transcription activation and repression</a:t>
            </a:r>
            <a:endParaRPr lang="en-GB" dirty="0">
              <a:solidFill>
                <a:srgbClr val="800000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057400"/>
            <a:ext cx="8458200" cy="4114800"/>
          </a:xfrm>
        </p:spPr>
        <p:txBody>
          <a:bodyPr/>
          <a:lstStyle/>
          <a:p>
            <a:endParaRPr lang="lv-LV"/>
          </a:p>
          <a:p>
            <a:r>
              <a:rPr lang="lv-LV"/>
              <a:t>1. Chromatin mediated transcription control </a:t>
            </a:r>
          </a:p>
          <a:p>
            <a:r>
              <a:rPr lang="lv-LV"/>
              <a:t>2. Transcription control through the Mediator</a:t>
            </a:r>
          </a:p>
          <a:p>
            <a:r>
              <a:rPr lang="lv-LV"/>
              <a:t>3. Epigenetic control through DNA methylation</a:t>
            </a:r>
          </a:p>
          <a:p>
            <a:pPr>
              <a:buFontTx/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80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3048000" cy="3200400"/>
          </a:xfrm>
        </p:spPr>
        <p:txBody>
          <a:bodyPr/>
          <a:lstStyle/>
          <a:p>
            <a:r>
              <a:rPr lang="lv-LV" sz="3600"/>
              <a:t>Background: nucleosome structure</a:t>
            </a:r>
            <a:endParaRPr lang="en-GB" sz="3600"/>
          </a:p>
        </p:txBody>
      </p:sp>
      <p:pic>
        <p:nvPicPr>
          <p:cNvPr id="97287" name="Picture 7" descr="http://www.bmb.psu.edu/faculty/tan/lab/gallery/nc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2425"/>
            <a:ext cx="4953000" cy="39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0"/>
            <a:ext cx="55626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72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10000"/>
            <a:ext cx="2819400" cy="160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5181600" y="4038600"/>
            <a:ext cx="5334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7772400" y="5257800"/>
            <a:ext cx="4572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5562600" y="5486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Histone monomer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68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2" name="Picture 1028" descr="C:\Documents and Settings\kaspars\My Documents\Lectures\Lodish\Lodish ch 10\figure-10-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21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lv-LV" dirty="0">
                <a:solidFill>
                  <a:srgbClr val="800000"/>
                </a:solidFill>
              </a:rPr>
              <a:t>Background: </a:t>
            </a:r>
            <a:r>
              <a:rPr lang="lv-LV" dirty="0" smtClean="0">
                <a:solidFill>
                  <a:srgbClr val="800000"/>
                </a:solidFill>
              </a:rPr>
              <a:t>chromatin </a:t>
            </a:r>
            <a:r>
              <a:rPr lang="lv-LV" dirty="0">
                <a:solidFill>
                  <a:srgbClr val="800000"/>
                </a:solidFill>
              </a:rPr>
              <a:t>structure</a:t>
            </a:r>
            <a:endParaRPr lang="en-GB" dirty="0">
              <a:solidFill>
                <a:srgbClr val="800000"/>
              </a:solidFill>
            </a:endParaRPr>
          </a:p>
        </p:txBody>
      </p:sp>
      <p:sp>
        <p:nvSpPr>
          <p:cNvPr id="94214" name="Freeform 1030"/>
          <p:cNvSpPr>
            <a:spLocks/>
          </p:cNvSpPr>
          <p:nvPr/>
        </p:nvSpPr>
        <p:spPr bwMode="auto">
          <a:xfrm>
            <a:off x="2438400" y="977900"/>
            <a:ext cx="4800600" cy="4953000"/>
          </a:xfrm>
          <a:custGeom>
            <a:avLst/>
            <a:gdLst>
              <a:gd name="T0" fmla="*/ 0 w 3024"/>
              <a:gd name="T1" fmla="*/ 2696 h 3120"/>
              <a:gd name="T2" fmla="*/ 96 w 3024"/>
              <a:gd name="T3" fmla="*/ 2936 h 3120"/>
              <a:gd name="T4" fmla="*/ 384 w 3024"/>
              <a:gd name="T5" fmla="*/ 3080 h 3120"/>
              <a:gd name="T6" fmla="*/ 912 w 3024"/>
              <a:gd name="T7" fmla="*/ 3080 h 3120"/>
              <a:gd name="T8" fmla="*/ 1248 w 3024"/>
              <a:gd name="T9" fmla="*/ 2840 h 3120"/>
              <a:gd name="T10" fmla="*/ 1248 w 3024"/>
              <a:gd name="T11" fmla="*/ 1736 h 3120"/>
              <a:gd name="T12" fmla="*/ 1248 w 3024"/>
              <a:gd name="T13" fmla="*/ 872 h 3120"/>
              <a:gd name="T14" fmla="*/ 1296 w 3024"/>
              <a:gd name="T15" fmla="*/ 344 h 3120"/>
              <a:gd name="T16" fmla="*/ 1632 w 3024"/>
              <a:gd name="T17" fmla="*/ 104 h 3120"/>
              <a:gd name="T18" fmla="*/ 2256 w 3024"/>
              <a:gd name="T19" fmla="*/ 8 h 3120"/>
              <a:gd name="T20" fmla="*/ 2688 w 3024"/>
              <a:gd name="T21" fmla="*/ 56 h 3120"/>
              <a:gd name="T22" fmla="*/ 3024 w 3024"/>
              <a:gd name="T23" fmla="*/ 104 h 3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24" h="3120">
                <a:moveTo>
                  <a:pt x="0" y="2696"/>
                </a:moveTo>
                <a:cubicBezTo>
                  <a:pt x="16" y="2784"/>
                  <a:pt x="32" y="2872"/>
                  <a:pt x="96" y="2936"/>
                </a:cubicBezTo>
                <a:cubicBezTo>
                  <a:pt x="160" y="3000"/>
                  <a:pt x="248" y="3056"/>
                  <a:pt x="384" y="3080"/>
                </a:cubicBezTo>
                <a:cubicBezTo>
                  <a:pt x="520" y="3104"/>
                  <a:pt x="768" y="3120"/>
                  <a:pt x="912" y="3080"/>
                </a:cubicBezTo>
                <a:cubicBezTo>
                  <a:pt x="1056" y="3040"/>
                  <a:pt x="1192" y="3064"/>
                  <a:pt x="1248" y="2840"/>
                </a:cubicBezTo>
                <a:cubicBezTo>
                  <a:pt x="1304" y="2616"/>
                  <a:pt x="1248" y="2064"/>
                  <a:pt x="1248" y="1736"/>
                </a:cubicBezTo>
                <a:cubicBezTo>
                  <a:pt x="1248" y="1408"/>
                  <a:pt x="1240" y="1104"/>
                  <a:pt x="1248" y="872"/>
                </a:cubicBezTo>
                <a:cubicBezTo>
                  <a:pt x="1256" y="640"/>
                  <a:pt x="1232" y="472"/>
                  <a:pt x="1296" y="344"/>
                </a:cubicBezTo>
                <a:cubicBezTo>
                  <a:pt x="1360" y="216"/>
                  <a:pt x="1472" y="160"/>
                  <a:pt x="1632" y="104"/>
                </a:cubicBezTo>
                <a:cubicBezTo>
                  <a:pt x="1792" y="48"/>
                  <a:pt x="2080" y="16"/>
                  <a:pt x="2256" y="8"/>
                </a:cubicBezTo>
                <a:cubicBezTo>
                  <a:pt x="2432" y="0"/>
                  <a:pt x="2560" y="40"/>
                  <a:pt x="2688" y="56"/>
                </a:cubicBezTo>
                <a:cubicBezTo>
                  <a:pt x="2816" y="72"/>
                  <a:pt x="2968" y="96"/>
                  <a:pt x="3024" y="10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9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lv-LV" sz="3600" dirty="0">
                <a:solidFill>
                  <a:srgbClr val="800000"/>
                </a:solidFill>
              </a:rPr>
              <a:t>Acetylation of the N-terminal sequence of histone H3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7772400" cy="1066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lv-LV"/>
          </a:p>
          <a:p>
            <a:pPr>
              <a:lnSpc>
                <a:spcPct val="90000"/>
              </a:lnSpc>
            </a:pPr>
            <a:r>
              <a:rPr lang="lv-LV"/>
              <a:t>ART</a:t>
            </a:r>
            <a:r>
              <a:rPr lang="lv-LV">
                <a:solidFill>
                  <a:srgbClr val="FF3300"/>
                </a:solidFill>
              </a:rPr>
              <a:t>K</a:t>
            </a:r>
            <a:r>
              <a:rPr lang="lv-LV"/>
              <a:t>QTAR</a:t>
            </a:r>
            <a:r>
              <a:rPr lang="lv-LV">
                <a:solidFill>
                  <a:srgbClr val="FF3300"/>
                </a:solidFill>
              </a:rPr>
              <a:t>K</a:t>
            </a:r>
            <a:r>
              <a:rPr lang="lv-LV"/>
              <a:t>STGG</a:t>
            </a:r>
            <a:r>
              <a:rPr lang="lv-LV">
                <a:solidFill>
                  <a:srgbClr val="FF3300"/>
                </a:solidFill>
              </a:rPr>
              <a:t>K</a:t>
            </a:r>
            <a:r>
              <a:rPr lang="lv-LV"/>
              <a:t>APRKQL</a:t>
            </a:r>
            <a:endParaRPr lang="en-GB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 flipV="1">
            <a:off x="304800" y="4572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533400" y="4572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 flipV="1">
            <a:off x="762000" y="4572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990600" y="45720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1143000" y="44958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NH</a:t>
            </a:r>
            <a:r>
              <a:rPr lang="lv-LV" baseline="-25000"/>
              <a:t>3</a:t>
            </a:r>
            <a:r>
              <a:rPr lang="lv-LV" baseline="30000"/>
              <a:t>+</a:t>
            </a:r>
            <a:endParaRPr lang="en-GB" baseline="30000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1828800" y="4724400"/>
            <a:ext cx="609600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2362200" y="3886200"/>
            <a:ext cx="1981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     O</a:t>
            </a:r>
          </a:p>
          <a:p>
            <a:pPr>
              <a:spcBef>
                <a:spcPct val="50000"/>
              </a:spcBef>
            </a:pPr>
            <a:r>
              <a:rPr lang="lv-LV" sz="2800" baseline="30000"/>
              <a:t>-</a:t>
            </a:r>
            <a:r>
              <a:rPr lang="lv-LV"/>
              <a:t>O-P-O</a:t>
            </a:r>
          </a:p>
          <a:p>
            <a:pPr>
              <a:spcBef>
                <a:spcPct val="50000"/>
              </a:spcBef>
            </a:pPr>
            <a:r>
              <a:rPr lang="lv-LV"/>
              <a:t>     O</a:t>
            </a:r>
            <a:endParaRPr lang="en-GB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3086100" y="411480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2895600" y="4800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2930525" y="43068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2940050" y="480853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304800" y="3886200"/>
            <a:ext cx="0" cy="167640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3352800" y="4648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3581400" y="4038600"/>
            <a:ext cx="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 flipV="1">
            <a:off x="4648200" y="4648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>
            <a:off x="4876800" y="4648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V="1">
            <a:off x="5105400" y="4648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>
            <a:off x="5334000" y="46482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5" name="Text Box 35"/>
          <p:cNvSpPr txBox="1">
            <a:spLocks noChangeArrowheads="1"/>
          </p:cNvSpPr>
          <p:nvPr/>
        </p:nvSpPr>
        <p:spPr bwMode="auto">
          <a:xfrm>
            <a:off x="5486400" y="45720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NH-C</a:t>
            </a:r>
            <a:endParaRPr lang="en-GB" baseline="30000"/>
          </a:p>
        </p:txBody>
      </p:sp>
      <p:sp>
        <p:nvSpPr>
          <p:cNvPr id="35877" name="Text Box 37"/>
          <p:cNvSpPr txBox="1">
            <a:spLocks noChangeArrowheads="1"/>
          </p:cNvSpPr>
          <p:nvPr/>
        </p:nvSpPr>
        <p:spPr bwMode="auto">
          <a:xfrm>
            <a:off x="7162800" y="3962400"/>
            <a:ext cx="1981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     O</a:t>
            </a:r>
          </a:p>
          <a:p>
            <a:pPr>
              <a:spcBef>
                <a:spcPct val="50000"/>
              </a:spcBef>
            </a:pPr>
            <a:r>
              <a:rPr lang="lv-LV" sz="2800" baseline="30000"/>
              <a:t>-</a:t>
            </a:r>
            <a:r>
              <a:rPr lang="lv-LV"/>
              <a:t>O-P-O</a:t>
            </a:r>
          </a:p>
          <a:p>
            <a:pPr>
              <a:spcBef>
                <a:spcPct val="50000"/>
              </a:spcBef>
            </a:pPr>
            <a:r>
              <a:rPr lang="lv-LV"/>
              <a:t>     O</a:t>
            </a:r>
            <a:endParaRPr lang="en-GB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>
            <a:off x="7731125" y="4359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>
            <a:off x="76962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 flipV="1">
            <a:off x="7848600" y="4267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>
            <a:off x="7740650" y="488473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>
            <a:off x="4648200" y="3962400"/>
            <a:ext cx="0" cy="167640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>
            <a:off x="8143875" y="4749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>
            <a:off x="8382000" y="4114800"/>
            <a:ext cx="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5" name="Text Box 45"/>
          <p:cNvSpPr txBox="1">
            <a:spLocks noChangeArrowheads="1"/>
          </p:cNvSpPr>
          <p:nvPr/>
        </p:nvSpPr>
        <p:spPr bwMode="auto">
          <a:xfrm>
            <a:off x="6324600" y="43434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O</a:t>
            </a:r>
            <a:endParaRPr lang="en-GB"/>
          </a:p>
        </p:txBody>
      </p:sp>
      <p:sp>
        <p:nvSpPr>
          <p:cNvPr id="35886" name="Text Box 46"/>
          <p:cNvSpPr txBox="1">
            <a:spLocks noChangeArrowheads="1"/>
          </p:cNvSpPr>
          <p:nvPr/>
        </p:nvSpPr>
        <p:spPr bwMode="auto">
          <a:xfrm>
            <a:off x="6248400" y="4876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CH</a:t>
            </a:r>
            <a:r>
              <a:rPr lang="lv-LV" baseline="-25000"/>
              <a:t>3</a:t>
            </a:r>
            <a:endParaRPr lang="en-GB" baseline="-25000"/>
          </a:p>
        </p:txBody>
      </p:sp>
      <p:sp>
        <p:nvSpPr>
          <p:cNvPr id="35887" name="Line 47"/>
          <p:cNvSpPr>
            <a:spLocks noChangeShapeType="1"/>
          </p:cNvSpPr>
          <p:nvPr/>
        </p:nvSpPr>
        <p:spPr bwMode="auto">
          <a:xfrm>
            <a:off x="6313488" y="491490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 flipH="1">
            <a:off x="6324600" y="464820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0" name="Line 50"/>
          <p:cNvSpPr>
            <a:spLocks noChangeShapeType="1"/>
          </p:cNvSpPr>
          <p:nvPr/>
        </p:nvSpPr>
        <p:spPr bwMode="auto">
          <a:xfrm flipH="1">
            <a:off x="6351588" y="4675188"/>
            <a:ext cx="7620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1" name="Text Box 51"/>
          <p:cNvSpPr txBox="1">
            <a:spLocks noChangeArrowheads="1"/>
          </p:cNvSpPr>
          <p:nvPr/>
        </p:nvSpPr>
        <p:spPr bwMode="auto">
          <a:xfrm>
            <a:off x="533400" y="5638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Unacetylated</a:t>
            </a:r>
            <a:endParaRPr lang="en-GB"/>
          </a:p>
        </p:txBody>
      </p:sp>
      <p:sp>
        <p:nvSpPr>
          <p:cNvPr id="35892" name="Text Box 52"/>
          <p:cNvSpPr txBox="1">
            <a:spLocks noChangeArrowheads="1"/>
          </p:cNvSpPr>
          <p:nvPr/>
        </p:nvSpPr>
        <p:spPr bwMode="auto">
          <a:xfrm>
            <a:off x="5562600" y="5638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Acetylated</a:t>
            </a:r>
            <a:endParaRPr lang="en-GB"/>
          </a:p>
        </p:txBody>
      </p:sp>
      <p:sp>
        <p:nvSpPr>
          <p:cNvPr id="35893" name="Text Box 53"/>
          <p:cNvSpPr txBox="1">
            <a:spLocks noChangeArrowheads="1"/>
          </p:cNvSpPr>
          <p:nvPr/>
        </p:nvSpPr>
        <p:spPr bwMode="auto">
          <a:xfrm>
            <a:off x="0" y="3352800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5894" name="Text Box 54"/>
          <p:cNvSpPr txBox="1">
            <a:spLocks noChangeArrowheads="1"/>
          </p:cNvSpPr>
          <p:nvPr/>
        </p:nvSpPr>
        <p:spPr bwMode="auto">
          <a:xfrm>
            <a:off x="0" y="3352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Histone</a:t>
            </a:r>
            <a:endParaRPr lang="en-GB"/>
          </a:p>
        </p:txBody>
      </p:sp>
      <p:sp>
        <p:nvSpPr>
          <p:cNvPr id="35895" name="Text Box 55"/>
          <p:cNvSpPr txBox="1">
            <a:spLocks noChangeArrowheads="1"/>
          </p:cNvSpPr>
          <p:nvPr/>
        </p:nvSpPr>
        <p:spPr bwMode="auto">
          <a:xfrm>
            <a:off x="3276600" y="3581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DNA</a:t>
            </a:r>
            <a:endParaRPr lang="en-GB"/>
          </a:p>
        </p:txBody>
      </p:sp>
      <p:sp>
        <p:nvSpPr>
          <p:cNvPr id="35896" name="Text Box 56"/>
          <p:cNvSpPr txBox="1">
            <a:spLocks noChangeArrowheads="1"/>
          </p:cNvSpPr>
          <p:nvPr/>
        </p:nvSpPr>
        <p:spPr bwMode="auto">
          <a:xfrm>
            <a:off x="1905000" y="26670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HAT (</a:t>
            </a:r>
            <a:r>
              <a:rPr lang="lv-LV" b="1"/>
              <a:t>h</a:t>
            </a:r>
            <a:r>
              <a:rPr lang="lv-LV"/>
              <a:t>istone </a:t>
            </a:r>
            <a:r>
              <a:rPr lang="lv-LV" b="1"/>
              <a:t>a</a:t>
            </a:r>
            <a:r>
              <a:rPr lang="lv-LV"/>
              <a:t>cetyl</a:t>
            </a:r>
            <a:r>
              <a:rPr lang="lv-LV" b="1"/>
              <a:t>t</a:t>
            </a:r>
            <a:r>
              <a:rPr lang="lv-LV"/>
              <a:t>ransferase)</a:t>
            </a:r>
            <a:endParaRPr lang="en-GB"/>
          </a:p>
        </p:txBody>
      </p:sp>
      <p:sp>
        <p:nvSpPr>
          <p:cNvPr id="35897" name="Text Box 57"/>
          <p:cNvSpPr txBox="1">
            <a:spLocks noChangeArrowheads="1"/>
          </p:cNvSpPr>
          <p:nvPr/>
        </p:nvSpPr>
        <p:spPr bwMode="auto">
          <a:xfrm>
            <a:off x="1981200" y="6248400"/>
            <a:ext cx="480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HDAC (</a:t>
            </a:r>
            <a:r>
              <a:rPr lang="lv-LV" b="1"/>
              <a:t>h</a:t>
            </a:r>
            <a:r>
              <a:rPr lang="lv-LV"/>
              <a:t>istone </a:t>
            </a:r>
            <a:r>
              <a:rPr lang="lv-LV" b="1"/>
              <a:t>d</a:t>
            </a:r>
            <a:r>
              <a:rPr lang="lv-LV"/>
              <a:t>e</a:t>
            </a:r>
            <a:r>
              <a:rPr lang="lv-LV" b="1"/>
              <a:t>ac</a:t>
            </a:r>
            <a:r>
              <a:rPr lang="lv-LV"/>
              <a:t>etylase)</a:t>
            </a:r>
            <a:endParaRPr lang="en-GB"/>
          </a:p>
        </p:txBody>
      </p:sp>
      <p:sp>
        <p:nvSpPr>
          <p:cNvPr id="35898" name="Line 58"/>
          <p:cNvSpPr>
            <a:spLocks noChangeShapeType="1"/>
          </p:cNvSpPr>
          <p:nvPr/>
        </p:nvSpPr>
        <p:spPr bwMode="auto">
          <a:xfrm>
            <a:off x="1676400" y="3200400"/>
            <a:ext cx="403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9" name="Line 59"/>
          <p:cNvSpPr>
            <a:spLocks noChangeShapeType="1"/>
          </p:cNvSpPr>
          <p:nvPr/>
        </p:nvSpPr>
        <p:spPr bwMode="auto">
          <a:xfrm flipH="1">
            <a:off x="1600200" y="61722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endParaRPr lang="en-US" sz="3600"/>
          </a:p>
        </p:txBody>
      </p:sp>
      <p:pic>
        <p:nvPicPr>
          <p:cNvPr id="33796" name="Picture 4" descr="C:\Documents and Settings\kaspars\My Documents\Lectures\transcriptional control in eukaryotes\images lodish ch 11\figure-11-32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0" y="4757738"/>
            <a:ext cx="91440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URS1 – Upstream regulatory sequence</a:t>
            </a:r>
          </a:p>
          <a:p>
            <a:pPr>
              <a:spcBef>
                <a:spcPct val="50000"/>
              </a:spcBef>
            </a:pPr>
            <a:r>
              <a:rPr lang="en-US"/>
              <a:t>DBD and RD – DNA binding and repressor domains of UME6 repressor</a:t>
            </a:r>
          </a:p>
          <a:p>
            <a:pPr>
              <a:spcBef>
                <a:spcPct val="50000"/>
              </a:spcBef>
            </a:pPr>
            <a:r>
              <a:rPr lang="en-US"/>
              <a:t>RPD3 – yeast histone deacetylase (component of deacetylation complex)</a:t>
            </a:r>
          </a:p>
          <a:p>
            <a:pPr>
              <a:spcBef>
                <a:spcPct val="50000"/>
              </a:spcBef>
            </a:pPr>
            <a:r>
              <a:rPr lang="en-US"/>
              <a:t>Sin3 – RD binding component of deacetylation complex</a:t>
            </a:r>
          </a:p>
          <a:p>
            <a:pPr>
              <a:spcBef>
                <a:spcPct val="5000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59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8" name="Picture 4" descr="C:\Documents and Settings\kaspars\My Documents\Lectures\transcriptional control in eukaryotes\images lodish ch 11\figure-11-32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534400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381000" y="5105400"/>
            <a:ext cx="800100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UAS – upstream activation sequence</a:t>
            </a:r>
          </a:p>
          <a:p>
            <a:pPr>
              <a:spcBef>
                <a:spcPct val="50000"/>
              </a:spcBef>
            </a:pPr>
            <a:r>
              <a:rPr lang="en-US"/>
              <a:t>AD –activation domain of Dcn4 transcription activator</a:t>
            </a:r>
          </a:p>
          <a:p>
            <a:pPr>
              <a:spcBef>
                <a:spcPct val="50000"/>
              </a:spcBef>
            </a:pPr>
            <a:r>
              <a:rPr lang="en-US"/>
              <a:t>Gcn5 – histone acetylase subunit of acetylation complex</a:t>
            </a:r>
          </a:p>
          <a:p>
            <a:pPr>
              <a:spcBef>
                <a:spcPct val="5000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67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lv-LV" b="1" dirty="0">
                <a:solidFill>
                  <a:srgbClr val="800000"/>
                </a:solidFill>
              </a:rPr>
              <a:t>Chromatin remodelling factors</a:t>
            </a:r>
            <a:endParaRPr lang="en-GB" b="1" dirty="0">
              <a:solidFill>
                <a:srgbClr val="800000"/>
              </a:solidFill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lv-LV" sz="2800"/>
              <a:t>Chromatin remodellig factors are multiprotein complexes with some subunits showing helicase activity</a:t>
            </a:r>
          </a:p>
          <a:p>
            <a:pPr>
              <a:lnSpc>
                <a:spcPct val="90000"/>
              </a:lnSpc>
            </a:pPr>
            <a:r>
              <a:rPr lang="lv-LV" sz="2800"/>
              <a:t>Chromatin remodelling complex</a:t>
            </a:r>
            <a:r>
              <a:rPr lang="en-US" sz="2800"/>
              <a:t> SWI/SNF</a:t>
            </a:r>
            <a:r>
              <a:rPr lang="lv-LV" sz="2800"/>
              <a:t> transiently dissociates DNA from the surface of nucleosomes, decondensing the chromatin and making the DNA more accessible to transcription factors</a:t>
            </a:r>
          </a:p>
          <a:p>
            <a:pPr>
              <a:lnSpc>
                <a:spcPct val="90000"/>
              </a:lnSpc>
            </a:pPr>
            <a:r>
              <a:rPr lang="lv-LV" sz="2800"/>
              <a:t> The activity of complex may result also in transcription repression, probably by exposing the histone tails to deacetylases or by assisting in folding of chromatin into higher-order structures </a:t>
            </a:r>
          </a:p>
          <a:p>
            <a:pPr>
              <a:lnSpc>
                <a:spcPct val="90000"/>
              </a:lnSpc>
            </a:pP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06955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3" name="Picture 1027" descr="C:\Documents and Settings\kaspars\My Documents\Lectures\transcriptional control in eukaryotes\images lodish ch 11\figure-11-37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6196013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764" name="Rectangle 1028"/>
          <p:cNvSpPr>
            <a:spLocks noChangeArrowheads="1"/>
          </p:cNvSpPr>
          <p:nvPr/>
        </p:nvSpPr>
        <p:spPr bwMode="auto">
          <a:xfrm>
            <a:off x="3657600" y="3276600"/>
            <a:ext cx="685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5" name="Rectangle 1029"/>
          <p:cNvSpPr>
            <a:spLocks noChangeArrowheads="1"/>
          </p:cNvSpPr>
          <p:nvPr/>
        </p:nvSpPr>
        <p:spPr bwMode="auto">
          <a:xfrm>
            <a:off x="2057400" y="4038600"/>
            <a:ext cx="2546350" cy="1106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6" name="Text Box 1030"/>
          <p:cNvSpPr txBox="1">
            <a:spLocks noChangeArrowheads="1"/>
          </p:cNvSpPr>
          <p:nvPr/>
        </p:nvSpPr>
        <p:spPr bwMode="auto">
          <a:xfrm>
            <a:off x="3719513" y="1347788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binds to enhancer and recruits SWI/SNF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62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v-LV" dirty="0">
                <a:solidFill>
                  <a:srgbClr val="800000"/>
                </a:solidFill>
              </a:rPr>
              <a:t>Transcription regulation through Mediator</a:t>
            </a:r>
            <a:endParaRPr lang="en-GB" dirty="0">
              <a:solidFill>
                <a:srgbClr val="800000"/>
              </a:solidFill>
            </a:endParaRPr>
          </a:p>
        </p:txBody>
      </p:sp>
      <p:pic>
        <p:nvPicPr>
          <p:cNvPr id="38917" name="Picture 5" descr="C:\Documents and Settings\kaspars\My Documents\Lectures\transcriptional control in eukaryotes\images lodish ch 11\figure-11-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668963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84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v-LV" dirty="0">
                <a:solidFill>
                  <a:srgbClr val="800000"/>
                </a:solidFill>
              </a:rPr>
              <a:t>Transcription control elements in eukaryotes</a:t>
            </a:r>
            <a:endParaRPr lang="en-GB" dirty="0">
              <a:solidFill>
                <a:srgbClr val="800000"/>
              </a:solidFill>
            </a:endParaRPr>
          </a:p>
        </p:txBody>
      </p:sp>
      <p:pic>
        <p:nvPicPr>
          <p:cNvPr id="66563" name="Picture 3" descr="C:\Documents and Settings\kaspars\My Documents\Lectures\images lodish ch 11\figure-11-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400"/>
            <a:ext cx="8534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0"/>
            <a:ext cx="9144000" cy="762000"/>
          </a:xfrm>
        </p:spPr>
        <p:txBody>
          <a:bodyPr/>
          <a:lstStyle/>
          <a:p>
            <a:r>
              <a:rPr lang="lv-LV" sz="3200" dirty="0">
                <a:solidFill>
                  <a:srgbClr val="800000"/>
                </a:solidFill>
              </a:rPr>
              <a:t>Structure of yeast and human mediator complexes</a:t>
            </a:r>
            <a:endParaRPr lang="en-GB" sz="3200" dirty="0">
              <a:solidFill>
                <a:srgbClr val="800000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733800"/>
            <a:ext cx="9144000" cy="2895600"/>
          </a:xfrm>
        </p:spPr>
        <p:txBody>
          <a:bodyPr/>
          <a:lstStyle/>
          <a:p>
            <a:r>
              <a:rPr lang="en-US" sz="2400"/>
              <a:t>Composed of ~20 subunits which are arranged in modules</a:t>
            </a:r>
          </a:p>
          <a:p>
            <a:r>
              <a:rPr lang="en-US" sz="2400"/>
              <a:t>Some subunits interact with RNA Pol II, others – with activators</a:t>
            </a:r>
          </a:p>
          <a:p>
            <a:r>
              <a:rPr lang="en-US" sz="2400"/>
              <a:t>One subunit has histone acetylase activity which might keep the promoter region in hyperacetylated state</a:t>
            </a:r>
          </a:p>
          <a:p>
            <a:r>
              <a:rPr lang="en-US" sz="2400"/>
              <a:t>Some subunits are required for expression of all genes (“core subunits”) whereas others are required for specific subsets of genes</a:t>
            </a:r>
            <a:endParaRPr lang="en-GB" sz="2400"/>
          </a:p>
        </p:txBody>
      </p:sp>
      <p:pic>
        <p:nvPicPr>
          <p:cNvPr id="39940" name="Picture 4" descr="C:\Documents and Settings\kaspars\My Documents\Lectures\transcriptional control in eukaryotes\images lodish ch 11\figure-11-3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3770313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Documents and Settings\kaspars\My Documents\Lectures\transcriptional control in eukaryotes\images lodish ch 11\figure-11-35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609600"/>
            <a:ext cx="5334000" cy="317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35297" y="2179456"/>
            <a:ext cx="7391400" cy="1447800"/>
          </a:xfrm>
        </p:spPr>
        <p:txBody>
          <a:bodyPr/>
          <a:lstStyle/>
          <a:p>
            <a:r>
              <a:rPr lang="lv-LV" sz="3600" dirty="0"/>
              <a:t>There is a long way from condensed chromatin to mRNA expression...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97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 descr="C:\Documents and Settings\kaspars\My Documents\Lectures\transcriptional control in eukaryotes\images lodish ch 11\figure-11-37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381000"/>
            <a:ext cx="7900987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762000" y="6096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762000" y="762000"/>
            <a:ext cx="2971800" cy="1373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Gene packed in condensed chromatin</a:t>
            </a:r>
            <a:endParaRPr lang="en-GB" sz="2800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371379" y="5425552"/>
            <a:ext cx="429716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SWI5 protein binds to the enhancer sequence and recruits chromatin </a:t>
            </a:r>
            <a:r>
              <a:rPr lang="en-US" sz="2400" b="1" dirty="0" err="1"/>
              <a:t>remodelling</a:t>
            </a:r>
            <a:r>
              <a:rPr lang="en-US" sz="2400" b="1" dirty="0"/>
              <a:t> complex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3424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C:\Documents and Settings\kaspars\My Documents\Lectures\transcriptional control in eukaryotes\images lodish ch 11\figure-11-37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"/>
            <a:ext cx="6196013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676180" y="5690283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SWI/SNF </a:t>
            </a:r>
            <a:r>
              <a:rPr lang="en-US" sz="2400" b="1" dirty="0" err="1"/>
              <a:t>decondenses</a:t>
            </a:r>
            <a:r>
              <a:rPr lang="en-US" sz="2400" b="1" dirty="0"/>
              <a:t> chromatin and exposes </a:t>
            </a:r>
            <a:r>
              <a:rPr lang="en-US" sz="2400" b="1" dirty="0" err="1"/>
              <a:t>histon</a:t>
            </a:r>
            <a:r>
              <a:rPr lang="en-US" sz="2400" b="1" dirty="0"/>
              <a:t> tails. Histone </a:t>
            </a:r>
            <a:r>
              <a:rPr lang="en-US" sz="2400" b="1" dirty="0" err="1"/>
              <a:t>acetylases</a:t>
            </a:r>
            <a:r>
              <a:rPr lang="en-US" sz="2400" b="1" dirty="0"/>
              <a:t> </a:t>
            </a:r>
            <a:r>
              <a:rPr lang="en-US" sz="2400" b="1" dirty="0" smtClean="0"/>
              <a:t>(HAT) get </a:t>
            </a:r>
            <a:r>
              <a:rPr lang="en-US" sz="2400" b="1" dirty="0"/>
              <a:t>recruited by SWI5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1990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 descr="C:\Documents and Settings\kaspars\My Documents\Lectures\transcriptional control in eukaryotes\images lodish ch 11\figure-11-37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"/>
            <a:ext cx="5788025" cy="50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533400" y="5557093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Histone tails get acetylated by GCN5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194868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C:\Documents and Settings\kaspars\My Documents\Lectures\transcriptional control in eukaryotes\images lodish ch 11\figure-11-37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66825"/>
            <a:ext cx="8534400" cy="432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304800" y="5715000"/>
            <a:ext cx="556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SBF activator gets bound to promoter proximal elements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9487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 descr="C:\Documents and Settings\kaspars\My Documents\Lectures\transcriptional control in eukaryotes\images lodish ch 11\figure-11-37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76325"/>
            <a:ext cx="7696200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457200" y="5562600"/>
            <a:ext cx="739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Mediator binds to SBF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82804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C:\Documents and Settings\kaspars\My Documents\Lectures\transcriptional control in eukaryotes\images lodish ch 11\figure-11-37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"/>
            <a:ext cx="7086600" cy="47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381000" y="49530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GTFs and pol II bind to TATA box element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437197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5790" y="154451"/>
            <a:ext cx="670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800000"/>
                </a:solidFill>
              </a:rPr>
              <a:t>Other modifications of histone</a:t>
            </a:r>
            <a:endParaRPr lang="en-US" sz="4000" b="1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2373" y="1063991"/>
            <a:ext cx="25754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Methylation</a:t>
            </a:r>
          </a:p>
          <a:p>
            <a:r>
              <a:rPr lang="en-US" sz="2800" dirty="0" err="1" smtClean="0">
                <a:solidFill>
                  <a:srgbClr val="3366FF"/>
                </a:solidFill>
              </a:rPr>
              <a:t>Ubiquitination</a:t>
            </a:r>
            <a:endParaRPr lang="en-US" sz="2800" dirty="0" smtClean="0">
              <a:solidFill>
                <a:srgbClr val="3366FF"/>
              </a:solidFill>
            </a:endParaRPr>
          </a:p>
          <a:p>
            <a:r>
              <a:rPr lang="en-US" sz="2800" dirty="0" err="1" smtClean="0">
                <a:solidFill>
                  <a:srgbClr val="3366FF"/>
                </a:solidFill>
              </a:rPr>
              <a:t>Citrullination</a:t>
            </a:r>
            <a:endParaRPr lang="en-US" sz="2800" dirty="0" smtClean="0">
              <a:solidFill>
                <a:srgbClr val="3366FF"/>
              </a:solidFill>
            </a:endParaRPr>
          </a:p>
          <a:p>
            <a:r>
              <a:rPr lang="en-US" sz="2800" dirty="0" smtClean="0">
                <a:solidFill>
                  <a:srgbClr val="3366FF"/>
                </a:solidFill>
              </a:rPr>
              <a:t>Phosphorylation</a:t>
            </a:r>
          </a:p>
          <a:p>
            <a:endParaRPr lang="en-US" sz="2800" dirty="0" smtClean="0">
              <a:solidFill>
                <a:srgbClr val="3366FF"/>
              </a:solidFill>
            </a:endParaRPr>
          </a:p>
          <a:p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8255" y="3098566"/>
            <a:ext cx="7754829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Methylation of </a:t>
            </a:r>
            <a:r>
              <a:rPr lang="en-US" sz="2800" dirty="0" err="1"/>
              <a:t>lysines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H3K4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H3K36</a:t>
            </a:r>
            <a:r>
              <a:rPr lang="en-US" sz="2800" dirty="0"/>
              <a:t> is correlated with</a:t>
            </a:r>
            <a:r>
              <a:rPr lang="en-US" sz="2800" dirty="0">
                <a:solidFill>
                  <a:srgbClr val="FF0000"/>
                </a:solidFill>
              </a:rPr>
              <a:t> transcriptional activation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US" sz="2800" dirty="0" err="1" smtClean="0"/>
              <a:t>Demethylation</a:t>
            </a:r>
            <a:r>
              <a:rPr lang="en-US" sz="2800" dirty="0" smtClean="0"/>
              <a:t> </a:t>
            </a:r>
            <a:r>
              <a:rPr lang="en-US" sz="2800" dirty="0"/>
              <a:t>of </a:t>
            </a:r>
            <a:r>
              <a:rPr lang="en-US" sz="2800" dirty="0">
                <a:solidFill>
                  <a:srgbClr val="FF0000"/>
                </a:solidFill>
              </a:rPr>
              <a:t>H3K4</a:t>
            </a:r>
            <a:r>
              <a:rPr lang="en-US" sz="2800" dirty="0"/>
              <a:t> is correlated with</a:t>
            </a:r>
            <a:r>
              <a:rPr lang="en-US" sz="2800" dirty="0">
                <a:solidFill>
                  <a:srgbClr val="FF0000"/>
                </a:solidFill>
              </a:rPr>
              <a:t> silencing</a:t>
            </a:r>
            <a:r>
              <a:rPr lang="en-US" sz="2800" dirty="0"/>
              <a:t> of the genomic region. </a:t>
            </a:r>
            <a:endParaRPr lang="en-US" sz="2800" dirty="0" smtClean="0"/>
          </a:p>
          <a:p>
            <a:r>
              <a:rPr lang="en-US" sz="2800" dirty="0" smtClean="0"/>
              <a:t>Methylation </a:t>
            </a:r>
            <a:r>
              <a:rPr lang="en-US" sz="2800" dirty="0"/>
              <a:t>of </a:t>
            </a:r>
            <a:r>
              <a:rPr lang="en-US" sz="2800" dirty="0" err="1"/>
              <a:t>lysines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H3K9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H3K27</a:t>
            </a:r>
            <a:r>
              <a:rPr lang="en-US" sz="2800" dirty="0"/>
              <a:t> is correlated with </a:t>
            </a:r>
            <a:r>
              <a:rPr lang="en-US" sz="2800" dirty="0">
                <a:solidFill>
                  <a:srgbClr val="FF0000"/>
                </a:solidFill>
              </a:rPr>
              <a:t>transcriptional </a:t>
            </a:r>
            <a:r>
              <a:rPr lang="en-US" sz="2800" dirty="0" smtClean="0">
                <a:solidFill>
                  <a:srgbClr val="FF0000"/>
                </a:solidFill>
              </a:rPr>
              <a:t>repression</a:t>
            </a:r>
            <a:r>
              <a:rPr lang="en-US" sz="2800" dirty="0" smtClean="0"/>
              <a:t>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H3K9me3</a:t>
            </a:r>
            <a:r>
              <a:rPr lang="en-US" sz="2800" dirty="0" smtClean="0"/>
              <a:t> </a:t>
            </a:r>
            <a:r>
              <a:rPr lang="en-US" sz="2800" dirty="0"/>
              <a:t>is highly correlated with constitutive</a:t>
            </a:r>
            <a:r>
              <a:rPr lang="en-US" sz="2800" dirty="0">
                <a:solidFill>
                  <a:srgbClr val="FF0000"/>
                </a:solidFill>
              </a:rPr>
              <a:t> heterochromatin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283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90584"/>
              </p:ext>
            </p:extLst>
          </p:nvPr>
        </p:nvGraphicFramePr>
        <p:xfrm>
          <a:off x="236717" y="1705899"/>
          <a:ext cx="154831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3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modification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Mono-methylation	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Di-methylation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Tri-methylation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Acetylation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31878"/>
              </p:ext>
            </p:extLst>
          </p:nvPr>
        </p:nvGraphicFramePr>
        <p:xfrm>
          <a:off x="1853680" y="1963314"/>
          <a:ext cx="6814024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056"/>
                <a:gridCol w="970966"/>
                <a:gridCol w="841025"/>
                <a:gridCol w="939177"/>
                <a:gridCol w="917056"/>
                <a:gridCol w="917056"/>
                <a:gridCol w="13116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H3K4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H3K9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H3K14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H3K27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H3K79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H4K20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H2BK5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Activation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Activation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Act:n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err="1" smtClean="0"/>
                        <a:t>Rep:n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454414" y="1475854"/>
            <a:ext cx="535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H3-Histone 3; H4-Histone  4; H2B-Histone 2B; K-Lysine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287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7" name="Picture 3" descr="C:\Documents and Settings\kaspars\My Documents\Lectures\transcriptional control in eukaryotes\images lodish ch 11\figure-1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838"/>
            <a:ext cx="8229600" cy="574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6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lv-LV" sz="3200" dirty="0">
                <a:solidFill>
                  <a:srgbClr val="800000"/>
                </a:solidFill>
              </a:rPr>
              <a:t>A schematic picture of transcriptional initiation in eukaryotes</a:t>
            </a:r>
            <a:endParaRPr lang="en-GB" sz="3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86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lv-LV" dirty="0">
                <a:solidFill>
                  <a:srgbClr val="800000"/>
                </a:solidFill>
              </a:rPr>
              <a:t>Epigenetic control mechanisms</a:t>
            </a:r>
            <a:endParaRPr lang="en-GB" dirty="0">
              <a:solidFill>
                <a:srgbClr val="800000"/>
              </a:solidFill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lv-LV"/>
              <a:t>Methylation of DNA and histones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1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066800"/>
          </a:xfrm>
        </p:spPr>
        <p:txBody>
          <a:bodyPr/>
          <a:lstStyle/>
          <a:p>
            <a:r>
              <a:rPr lang="lv-LV" sz="3600" dirty="0">
                <a:solidFill>
                  <a:srgbClr val="800000"/>
                </a:solidFill>
              </a:rPr>
              <a:t>DNA methylation at CpG islands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981200"/>
            <a:ext cx="4267200" cy="4114800"/>
          </a:xfrm>
        </p:spPr>
        <p:txBody>
          <a:bodyPr/>
          <a:lstStyle/>
          <a:p>
            <a:r>
              <a:rPr lang="lv-LV" sz="2000"/>
              <a:t>DNMT – DNA methyltransferase</a:t>
            </a:r>
          </a:p>
          <a:p>
            <a:r>
              <a:rPr lang="lv-LV" sz="2000"/>
              <a:t>SAM: S-adenosylmethionine</a:t>
            </a:r>
            <a:endParaRPr lang="en-GB" sz="2000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11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/>
              <a:t> </a:t>
            </a:r>
          </a:p>
        </p:txBody>
      </p:sp>
      <p:pic>
        <p:nvPicPr>
          <p:cNvPr id="56325" name="Picture 5" descr="http://www.blackwell-synergy.com/na102/home/ACS/blackwell/journals/production/jop/2002/31/8/j.1600-0714.2002.00034.x/images/large/jop_034_f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474662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8" name="Picture 8" descr="http://www.aw-bc.com/mathews/ST/SADOME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2906713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33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v-LV" sz="3600" dirty="0">
                <a:solidFill>
                  <a:srgbClr val="800000"/>
                </a:solidFill>
              </a:rPr>
              <a:t>Methylation of CpG islands can block transcription by two distinct pathways:</a:t>
            </a:r>
            <a:br>
              <a:rPr lang="lv-LV" sz="3600" dirty="0">
                <a:solidFill>
                  <a:srgbClr val="800000"/>
                </a:solidFill>
              </a:rPr>
            </a:b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1066800"/>
          </a:xfrm>
        </p:spPr>
        <p:txBody>
          <a:bodyPr/>
          <a:lstStyle/>
          <a:p>
            <a:r>
              <a:rPr lang="lv-LV"/>
              <a:t>1. Direct blocking of  TFIID binding</a:t>
            </a:r>
            <a:endParaRPr lang="en-GB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19319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/>
              <a:t> </a:t>
            </a:r>
          </a:p>
        </p:txBody>
      </p:sp>
      <p:pic>
        <p:nvPicPr>
          <p:cNvPr id="57349" name="Picture 5" descr="http://www.blackwell-synergy.com/na102/home/ACS/blackwell/journals/production/jop/2002/31/8/j.1600-0714.2002.00034.x/images/large/jop_034_f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6019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51" name="Oval 7"/>
          <p:cNvSpPr>
            <a:spLocks noChangeArrowheads="1"/>
          </p:cNvSpPr>
          <p:nvPr/>
        </p:nvSpPr>
        <p:spPr bwMode="auto">
          <a:xfrm>
            <a:off x="6858000" y="34290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Oval 8"/>
          <p:cNvSpPr>
            <a:spLocks noChangeArrowheads="1"/>
          </p:cNvSpPr>
          <p:nvPr/>
        </p:nvSpPr>
        <p:spPr bwMode="auto">
          <a:xfrm>
            <a:off x="6858000" y="4876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7315200" y="3276600"/>
            <a:ext cx="1828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2000"/>
              <a:t>Methyl group absent</a:t>
            </a:r>
            <a:endParaRPr lang="en-GB" sz="2000"/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315200" y="4724400"/>
            <a:ext cx="1828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2000"/>
              <a:t>Methyl group present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19343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lv-LV" sz="3600" dirty="0">
                <a:solidFill>
                  <a:srgbClr val="800000"/>
                </a:solidFill>
              </a:rPr>
              <a:t>2. Recruitment of histone deacteylases</a:t>
            </a:r>
            <a:r>
              <a:rPr lang="en-GB" sz="3600" dirty="0">
                <a:solidFill>
                  <a:srgbClr val="800000"/>
                </a:solidFill>
              </a:rPr>
              <a:t/>
            </a:r>
            <a:br>
              <a:rPr lang="en-GB" sz="3600" dirty="0">
                <a:solidFill>
                  <a:srgbClr val="800000"/>
                </a:solidFill>
              </a:rPr>
            </a:b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0" y="8683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/>
              <a:t> </a:t>
            </a:r>
          </a:p>
        </p:txBody>
      </p:sp>
      <p:pic>
        <p:nvPicPr>
          <p:cNvPr id="58373" name="Picture 5" descr="http://www.blackwell-synergy.com/na102/home/ACS/blackwell/journals/production/jop/2002/31/8/j.1600-0714.2002.00034.x/images/large/jop_034_f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6629400" cy="588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3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lv-LV" sz="3600" dirty="0">
                <a:solidFill>
                  <a:srgbClr val="800000"/>
                </a:solidFill>
              </a:rPr>
              <a:t>DNA methylation pattern can be inherited to daughter cells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514600"/>
            <a:ext cx="2819400" cy="1066800"/>
          </a:xfrm>
        </p:spPr>
        <p:txBody>
          <a:bodyPr/>
          <a:lstStyle/>
          <a:p>
            <a:pPr>
              <a:buFontTx/>
              <a:buNone/>
            </a:pPr>
            <a:r>
              <a:rPr lang="lv-LV" sz="2800">
                <a:latin typeface="Courier New" charset="0"/>
              </a:rPr>
              <a:t>CACT</a:t>
            </a:r>
            <a:r>
              <a:rPr lang="lv-LV" sz="2800" b="1">
                <a:latin typeface="Courier New" charset="0"/>
              </a:rPr>
              <a:t>CG</a:t>
            </a:r>
            <a:r>
              <a:rPr lang="lv-LV" sz="2800">
                <a:latin typeface="Courier New" charset="0"/>
              </a:rPr>
              <a:t>TCATT</a:t>
            </a:r>
          </a:p>
          <a:p>
            <a:pPr>
              <a:buFontTx/>
              <a:buNone/>
            </a:pPr>
            <a:r>
              <a:rPr lang="lv-LV" sz="2800">
                <a:latin typeface="Courier New" charset="0"/>
              </a:rPr>
              <a:t>GTGA</a:t>
            </a:r>
            <a:r>
              <a:rPr lang="lv-LV" sz="2800" b="1">
                <a:latin typeface="Courier New" charset="0"/>
              </a:rPr>
              <a:t>GC</a:t>
            </a:r>
            <a:r>
              <a:rPr lang="lv-LV" sz="2800">
                <a:latin typeface="Courier New" charset="0"/>
              </a:rPr>
              <a:t>AGTAA</a:t>
            </a:r>
            <a:endParaRPr lang="en-GB" sz="2800">
              <a:latin typeface="Courier New" charset="0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4953000" y="1752600"/>
            <a:ext cx="2819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lv-LV" sz="2800">
                <a:latin typeface="Courier New" charset="0"/>
              </a:rPr>
              <a:t>CACT</a:t>
            </a:r>
            <a:r>
              <a:rPr lang="lv-LV" sz="2800" b="1">
                <a:latin typeface="Courier New" charset="0"/>
              </a:rPr>
              <a:t>CG</a:t>
            </a:r>
            <a:r>
              <a:rPr lang="lv-LV" sz="2800">
                <a:latin typeface="Courier New" charset="0"/>
              </a:rPr>
              <a:t>TCATT</a:t>
            </a:r>
          </a:p>
          <a:p>
            <a:pPr marL="342900" indent="-342900">
              <a:spcBef>
                <a:spcPct val="20000"/>
              </a:spcBef>
            </a:pPr>
            <a:r>
              <a:rPr lang="lv-LV" sz="2800">
                <a:latin typeface="Courier New" charset="0"/>
              </a:rPr>
              <a:t>GTGA</a:t>
            </a:r>
            <a:r>
              <a:rPr lang="lv-LV" sz="2800" b="1">
                <a:latin typeface="Courier New" charset="0"/>
              </a:rPr>
              <a:t>GC</a:t>
            </a:r>
            <a:r>
              <a:rPr lang="lv-LV" sz="2800">
                <a:latin typeface="Courier New" charset="0"/>
              </a:rPr>
              <a:t>AGTAA</a:t>
            </a:r>
            <a:endParaRPr lang="en-GB" sz="2800">
              <a:latin typeface="Courier New" charset="0"/>
            </a:endParaRP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4953000" y="3276600"/>
            <a:ext cx="2819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lv-LV" sz="2800">
                <a:latin typeface="Courier New" charset="0"/>
              </a:rPr>
              <a:t>CACT</a:t>
            </a:r>
            <a:r>
              <a:rPr lang="lv-LV" sz="2800" b="1">
                <a:latin typeface="Courier New" charset="0"/>
              </a:rPr>
              <a:t>CG</a:t>
            </a:r>
            <a:r>
              <a:rPr lang="lv-LV" sz="2800">
                <a:latin typeface="Courier New" charset="0"/>
              </a:rPr>
              <a:t>TCATT</a:t>
            </a:r>
          </a:p>
          <a:p>
            <a:pPr marL="342900" indent="-342900">
              <a:spcBef>
                <a:spcPct val="20000"/>
              </a:spcBef>
            </a:pPr>
            <a:r>
              <a:rPr lang="lv-LV" sz="2800">
                <a:latin typeface="Courier New" charset="0"/>
              </a:rPr>
              <a:t>GTGA</a:t>
            </a:r>
            <a:r>
              <a:rPr lang="lv-LV" sz="2800" b="1">
                <a:latin typeface="Courier New" charset="0"/>
              </a:rPr>
              <a:t>GC</a:t>
            </a:r>
            <a:r>
              <a:rPr lang="lv-LV" sz="2800">
                <a:latin typeface="Courier New" charset="0"/>
              </a:rPr>
              <a:t>AGTAA</a:t>
            </a:r>
            <a:endParaRPr lang="en-GB" sz="2800">
              <a:latin typeface="Courier New" charset="0"/>
            </a:endParaRP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1371600" y="5029200"/>
            <a:ext cx="2819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lv-LV" sz="2800">
                <a:latin typeface="Courier New" charset="0"/>
              </a:rPr>
              <a:t>CACT</a:t>
            </a:r>
            <a:r>
              <a:rPr lang="lv-LV" sz="2800" b="1">
                <a:latin typeface="Courier New" charset="0"/>
              </a:rPr>
              <a:t>CG</a:t>
            </a:r>
            <a:r>
              <a:rPr lang="lv-LV" sz="2800">
                <a:latin typeface="Courier New" charset="0"/>
              </a:rPr>
              <a:t>TCATT</a:t>
            </a:r>
          </a:p>
          <a:p>
            <a:pPr marL="342900" indent="-342900">
              <a:spcBef>
                <a:spcPct val="20000"/>
              </a:spcBef>
            </a:pPr>
            <a:r>
              <a:rPr lang="lv-LV" sz="2800">
                <a:latin typeface="Courier New" charset="0"/>
              </a:rPr>
              <a:t>GTGA</a:t>
            </a:r>
            <a:r>
              <a:rPr lang="lv-LV" sz="2800" b="1">
                <a:latin typeface="Courier New" charset="0"/>
              </a:rPr>
              <a:t>GC</a:t>
            </a:r>
            <a:r>
              <a:rPr lang="lv-LV" sz="2800">
                <a:latin typeface="Courier New" charset="0"/>
              </a:rPr>
              <a:t>AGTAA</a:t>
            </a:r>
            <a:endParaRPr lang="en-GB" sz="2800">
              <a:latin typeface="Courier New" charset="0"/>
            </a:endParaRP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2667000" y="2819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Replication</a:t>
            </a:r>
            <a:endParaRPr lang="en-GB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2743200" y="2209800"/>
            <a:ext cx="2133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2743200" y="3352800"/>
            <a:ext cx="2133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>
            <a:off x="4114800" y="43434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495800" y="5105400"/>
            <a:ext cx="2590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DNA methyltransferase I</a:t>
            </a:r>
            <a:endParaRPr lang="en-GB"/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838200" y="19050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2800">
                <a:latin typeface="Courier New" charset="0"/>
              </a:rPr>
              <a:t>CH</a:t>
            </a:r>
            <a:r>
              <a:rPr lang="lv-LV" sz="2800" baseline="-25000">
                <a:latin typeface="Courier New" charset="0"/>
              </a:rPr>
              <a:t>3</a:t>
            </a:r>
            <a:endParaRPr lang="en-GB" sz="2800" baseline="-25000">
              <a:latin typeface="Courier New" charset="0"/>
            </a:endParaRPr>
          </a:p>
        </p:txBody>
      </p:sp>
      <p:sp>
        <p:nvSpPr>
          <p:cNvPr id="59405" name="Text Box 13"/>
          <p:cNvSpPr txBox="1">
            <a:spLocks noChangeArrowheads="1"/>
          </p:cNvSpPr>
          <p:nvPr/>
        </p:nvSpPr>
        <p:spPr bwMode="auto">
          <a:xfrm>
            <a:off x="1066800" y="36576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2800">
                <a:latin typeface="Courier New" charset="0"/>
              </a:rPr>
              <a:t>CH</a:t>
            </a:r>
            <a:r>
              <a:rPr lang="lv-LV" sz="2800" baseline="-25000">
                <a:latin typeface="Courier New" charset="0"/>
              </a:rPr>
              <a:t>3</a:t>
            </a:r>
            <a:endParaRPr lang="en-GB" sz="2800" baseline="-25000">
              <a:latin typeface="Courier New" charset="0"/>
            </a:endParaRPr>
          </a:p>
        </p:txBody>
      </p:sp>
      <p:sp>
        <p:nvSpPr>
          <p:cNvPr id="59406" name="Text Box 14"/>
          <p:cNvSpPr txBox="1">
            <a:spLocks noChangeArrowheads="1"/>
          </p:cNvSpPr>
          <p:nvPr/>
        </p:nvSpPr>
        <p:spPr bwMode="auto">
          <a:xfrm>
            <a:off x="5791200" y="12192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2800">
                <a:latin typeface="Courier New" charset="0"/>
              </a:rPr>
              <a:t>CH</a:t>
            </a:r>
            <a:r>
              <a:rPr lang="lv-LV" sz="2800" baseline="-25000">
                <a:latin typeface="Courier New" charset="0"/>
              </a:rPr>
              <a:t>3</a:t>
            </a:r>
            <a:endParaRPr lang="en-GB" sz="2800" baseline="-25000">
              <a:latin typeface="Courier New" charset="0"/>
            </a:endParaRPr>
          </a:p>
        </p:txBody>
      </p: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6019800" y="43434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2800">
                <a:latin typeface="Courier New" charset="0"/>
              </a:rPr>
              <a:t>CH</a:t>
            </a:r>
            <a:r>
              <a:rPr lang="lv-LV" sz="2800" baseline="-25000">
                <a:latin typeface="Courier New" charset="0"/>
              </a:rPr>
              <a:t>3</a:t>
            </a:r>
            <a:endParaRPr lang="en-GB" sz="2800" baseline="-25000">
              <a:latin typeface="Courier New" charset="0"/>
            </a:endParaRPr>
          </a:p>
        </p:txBody>
      </p:sp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2270125" y="44196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2800">
                <a:latin typeface="Courier New" charset="0"/>
              </a:rPr>
              <a:t>CH</a:t>
            </a:r>
            <a:r>
              <a:rPr lang="lv-LV" sz="2800" baseline="-25000">
                <a:latin typeface="Courier New" charset="0"/>
              </a:rPr>
              <a:t>3</a:t>
            </a:r>
            <a:endParaRPr lang="en-GB" sz="2800" baseline="-25000">
              <a:latin typeface="Courier New" charset="0"/>
            </a:endParaRP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2454275" y="6110288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2800">
                <a:latin typeface="Courier New" charset="0"/>
              </a:rPr>
              <a:t>CH</a:t>
            </a:r>
            <a:r>
              <a:rPr lang="lv-LV" sz="2800" baseline="-25000">
                <a:latin typeface="Courier New" charset="0"/>
              </a:rPr>
              <a:t>3</a:t>
            </a:r>
            <a:endParaRPr lang="en-GB" sz="2800" baseline="-25000">
              <a:latin typeface="Courier New" charset="0"/>
            </a:endParaRPr>
          </a:p>
        </p:txBody>
      </p:sp>
      <p:sp>
        <p:nvSpPr>
          <p:cNvPr id="59410" name="Line 18"/>
          <p:cNvSpPr>
            <a:spLocks noChangeShapeType="1"/>
          </p:cNvSpPr>
          <p:nvPr/>
        </p:nvSpPr>
        <p:spPr bwMode="auto">
          <a:xfrm>
            <a:off x="1066800" y="2362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1" name="Line 19"/>
          <p:cNvSpPr>
            <a:spLocks noChangeShapeType="1"/>
          </p:cNvSpPr>
          <p:nvPr/>
        </p:nvSpPr>
        <p:spPr bwMode="auto">
          <a:xfrm>
            <a:off x="1295400" y="3505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2" name="Line 20"/>
          <p:cNvSpPr>
            <a:spLocks noChangeShapeType="1"/>
          </p:cNvSpPr>
          <p:nvPr/>
        </p:nvSpPr>
        <p:spPr bwMode="auto">
          <a:xfrm>
            <a:off x="6019800" y="1600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3" name="Line 21"/>
          <p:cNvSpPr>
            <a:spLocks noChangeShapeType="1"/>
          </p:cNvSpPr>
          <p:nvPr/>
        </p:nvSpPr>
        <p:spPr bwMode="auto">
          <a:xfrm>
            <a:off x="6172200" y="4191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4" name="Line 22"/>
          <p:cNvSpPr>
            <a:spLocks noChangeShapeType="1"/>
          </p:cNvSpPr>
          <p:nvPr/>
        </p:nvSpPr>
        <p:spPr bwMode="auto">
          <a:xfrm>
            <a:off x="24384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5" name="Line 23"/>
          <p:cNvSpPr>
            <a:spLocks noChangeShapeType="1"/>
          </p:cNvSpPr>
          <p:nvPr/>
        </p:nvSpPr>
        <p:spPr bwMode="auto">
          <a:xfrm>
            <a:off x="2667000" y="594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6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905000"/>
          </a:xfrm>
        </p:spPr>
        <p:txBody>
          <a:bodyPr/>
          <a:lstStyle/>
          <a:p>
            <a:r>
              <a:rPr lang="lv-LV" sz="3600" dirty="0">
                <a:solidFill>
                  <a:srgbClr val="800000"/>
                </a:solidFill>
              </a:rPr>
              <a:t>Histone modification pattern is also inherited to daughter cells through a poorly understood mechanism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286000"/>
            <a:ext cx="9144000" cy="4114800"/>
          </a:xfrm>
        </p:spPr>
        <p:txBody>
          <a:bodyPr/>
          <a:lstStyle/>
          <a:p>
            <a:r>
              <a:rPr lang="lv-LV" sz="2800"/>
              <a:t>Since DNA methylation is at least sometimes linked to histone modification, conservation of histone pattern in daughter cells might be just a consequence of DNA methylation inheritance</a:t>
            </a:r>
          </a:p>
          <a:p>
            <a:r>
              <a:rPr lang="lv-LV" sz="2800"/>
              <a:t>During replication, parental histones are randomly distributed to both daughter chromatides. Modified parental histones might serve as “nests” for modification of non-parental histones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20202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lv-LV" sz="3200" dirty="0">
                <a:solidFill>
                  <a:srgbClr val="800000"/>
                </a:solidFill>
              </a:rPr>
              <a:t>Epigenetic inheritance has some consequences.....</a:t>
            </a:r>
            <a:endParaRPr lang="en-GB" sz="3200" dirty="0">
              <a:solidFill>
                <a:srgbClr val="800000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4114800"/>
          </a:xfrm>
        </p:spPr>
        <p:txBody>
          <a:bodyPr/>
          <a:lstStyle/>
          <a:p>
            <a:r>
              <a:rPr lang="lv-LV" sz="2400"/>
              <a:t>In early stages of embryo development the DNA is actively demethylated</a:t>
            </a:r>
          </a:p>
          <a:p>
            <a:r>
              <a:rPr lang="lv-LV" sz="2400"/>
              <a:t>In cloned animals the demethylation pattern seems to be somewhat incomplete</a:t>
            </a:r>
          </a:p>
          <a:p>
            <a:r>
              <a:rPr lang="lv-LV" sz="2400"/>
              <a:t>This might be a reason for observed abnormal development of cloned animals</a:t>
            </a:r>
          </a:p>
          <a:p>
            <a:endParaRPr lang="en-GB" sz="2400"/>
          </a:p>
        </p:txBody>
      </p:sp>
      <p:grpSp>
        <p:nvGrpSpPr>
          <p:cNvPr id="61449" name="Group 9"/>
          <p:cNvGrpSpPr>
            <a:grpSpLocks/>
          </p:cNvGrpSpPr>
          <p:nvPr/>
        </p:nvGrpSpPr>
        <p:grpSpPr bwMode="auto">
          <a:xfrm>
            <a:off x="609600" y="3048000"/>
            <a:ext cx="7010400" cy="4135438"/>
            <a:chOff x="384" y="1920"/>
            <a:chExt cx="4416" cy="2605"/>
          </a:xfrm>
        </p:grpSpPr>
        <p:pic>
          <p:nvPicPr>
            <p:cNvPr id="61445" name="Picture 5" descr="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920"/>
              <a:ext cx="4416" cy="2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446" name="Rectangle 6"/>
            <p:cNvSpPr>
              <a:spLocks noChangeArrowheads="1"/>
            </p:cNvSpPr>
            <p:nvPr/>
          </p:nvSpPr>
          <p:spPr bwMode="auto">
            <a:xfrm>
              <a:off x="1920" y="2160"/>
              <a:ext cx="1584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8" name="Rectangle 8"/>
            <p:cNvSpPr>
              <a:spLocks noChangeArrowheads="1"/>
            </p:cNvSpPr>
            <p:nvPr/>
          </p:nvSpPr>
          <p:spPr bwMode="auto">
            <a:xfrm>
              <a:off x="1968" y="2352"/>
              <a:ext cx="1589" cy="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642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v-LV" dirty="0">
                <a:solidFill>
                  <a:srgbClr val="800000"/>
                </a:solidFill>
              </a:rPr>
              <a:t>Regulation of transcription factor activity</a:t>
            </a:r>
            <a:endParaRPr lang="en-GB" dirty="0">
              <a:solidFill>
                <a:srgbClr val="800000"/>
              </a:solidFill>
            </a:endParaRPr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sz="2800" dirty="0"/>
              <a:t>The activity of transcription factors can be regulated by:</a:t>
            </a:r>
          </a:p>
          <a:p>
            <a:pPr>
              <a:buFontTx/>
              <a:buNone/>
            </a:pPr>
            <a:r>
              <a:rPr lang="lv-LV" sz="2800" b="1" dirty="0"/>
              <a:t>(1)</a:t>
            </a:r>
            <a:r>
              <a:rPr lang="lv-LV" sz="2800" dirty="0"/>
              <a:t> covalent modification (</a:t>
            </a:r>
            <a:r>
              <a:rPr lang="lv-LV" sz="2800" b="1" dirty="0"/>
              <a:t>phosphorylation, acetylation, </a:t>
            </a:r>
            <a:r>
              <a:rPr lang="en-GB" sz="2800" b="1" dirty="0" err="1"/>
              <a:t>ubiquitination</a:t>
            </a:r>
            <a:r>
              <a:rPr lang="lv-LV" sz="2800" b="1" dirty="0"/>
              <a:t>,</a:t>
            </a:r>
            <a:r>
              <a:rPr lang="lv-LV" sz="2800" dirty="0"/>
              <a:t>) </a:t>
            </a:r>
          </a:p>
          <a:p>
            <a:pPr>
              <a:buFontTx/>
              <a:buNone/>
            </a:pPr>
            <a:r>
              <a:rPr lang="lv-LV" sz="2800" b="1" dirty="0"/>
              <a:t>(2)</a:t>
            </a:r>
            <a:r>
              <a:rPr lang="lv-LV" sz="2800" dirty="0"/>
              <a:t> by binding to ligands (</a:t>
            </a:r>
            <a:r>
              <a:rPr lang="lv-LV" sz="2800" b="1" dirty="0"/>
              <a:t>nuclear receptors</a:t>
            </a:r>
            <a:r>
              <a:rPr lang="lv-LV" sz="2800" dirty="0"/>
              <a:t>)</a:t>
            </a: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4643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9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1125"/>
            <a:ext cx="9144000" cy="1143000"/>
          </a:xfrm>
        </p:spPr>
        <p:txBody>
          <a:bodyPr/>
          <a:lstStyle/>
          <a:p>
            <a:r>
              <a:rPr lang="lv-LV" sz="3200" dirty="0">
                <a:solidFill>
                  <a:srgbClr val="800000"/>
                </a:solidFill>
              </a:rPr>
              <a:t>Phosphorylation of transcription factors</a:t>
            </a:r>
            <a:endParaRPr lang="en-GB" sz="3200" dirty="0">
              <a:solidFill>
                <a:srgbClr val="800000"/>
              </a:solidFill>
            </a:endParaRPr>
          </a:p>
        </p:txBody>
      </p:sp>
      <p:pic>
        <p:nvPicPr>
          <p:cNvPr id="68612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28838"/>
            <a:ext cx="6096000" cy="472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533400" y="838200"/>
            <a:ext cx="7315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/>
              <a:t>Addition or removal of one or several phosphate groups on serine, threonine or tyrosine residues by a protein kinase or protein phosphatase</a:t>
            </a:r>
            <a:r>
              <a:rPr lang="lv-LV" sz="2400" b="1" dirty="0"/>
              <a:t>.</a:t>
            </a:r>
            <a:endParaRPr lang="en-GB" sz="2400" b="1" dirty="0"/>
          </a:p>
          <a:p>
            <a:pPr>
              <a:spcBef>
                <a:spcPct val="50000"/>
              </a:spcBef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93431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72" name="Rectangle 4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91600" cy="1143000"/>
          </a:xfrm>
        </p:spPr>
        <p:txBody>
          <a:bodyPr/>
          <a:lstStyle/>
          <a:p>
            <a:r>
              <a:rPr lang="lv-LV" sz="3600" dirty="0">
                <a:solidFill>
                  <a:srgbClr val="800000"/>
                </a:solidFill>
              </a:rPr>
              <a:t>Protein p53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77873" name="Rectangle 49"/>
          <p:cNvSpPr>
            <a:spLocks noGrp="1" noChangeArrowheads="1"/>
          </p:cNvSpPr>
          <p:nvPr>
            <p:ph type="body" idx="1"/>
          </p:nvPr>
        </p:nvSpPr>
        <p:spPr>
          <a:xfrm>
            <a:off x="609600" y="1315462"/>
            <a:ext cx="7772400" cy="4572000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lv-LV" sz="3000" dirty="0">
                <a:solidFill>
                  <a:srgbClr val="0000FF"/>
                </a:solidFill>
              </a:rPr>
              <a:t>p53 (</a:t>
            </a:r>
            <a:r>
              <a:rPr lang="lv-LV" sz="3000" b="1" dirty="0">
                <a:solidFill>
                  <a:srgbClr val="0000FF"/>
                </a:solidFill>
              </a:rPr>
              <a:t>p</a:t>
            </a:r>
            <a:r>
              <a:rPr lang="lv-LV" sz="3000" dirty="0">
                <a:solidFill>
                  <a:srgbClr val="0000FF"/>
                </a:solidFill>
              </a:rPr>
              <a:t>rotein </a:t>
            </a:r>
            <a:r>
              <a:rPr lang="lv-LV" sz="3000" b="1" dirty="0">
                <a:solidFill>
                  <a:srgbClr val="0000FF"/>
                </a:solidFill>
              </a:rPr>
              <a:t>53</a:t>
            </a:r>
            <a:r>
              <a:rPr lang="lv-LV" sz="3000" dirty="0">
                <a:solidFill>
                  <a:srgbClr val="0000FF"/>
                </a:solidFill>
              </a:rPr>
              <a:t> kDa) is one of the most frequently cited biomolecules </a:t>
            </a:r>
            <a:endParaRPr lang="lv-LV" sz="3000" dirty="0" smtClean="0">
              <a:solidFill>
                <a:srgbClr val="0000FF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lv-LV" sz="3000" dirty="0" smtClean="0">
                <a:solidFill>
                  <a:srgbClr val="0000FF"/>
                </a:solidFill>
              </a:rPr>
              <a:t>One </a:t>
            </a:r>
            <a:r>
              <a:rPr lang="lv-LV" sz="3000" dirty="0">
                <a:solidFill>
                  <a:srgbClr val="0000FF"/>
                </a:solidFill>
              </a:rPr>
              <a:t>of p53 functions is to act as a tumor supressor, which prevents cell division under DNA damaging conditions as exposure to UV light, etc</a:t>
            </a:r>
          </a:p>
          <a:p>
            <a:pPr algn="just">
              <a:lnSpc>
                <a:spcPct val="90000"/>
              </a:lnSpc>
            </a:pPr>
            <a:r>
              <a:rPr lang="lv-LV" sz="3000" dirty="0">
                <a:solidFill>
                  <a:srgbClr val="0000FF"/>
                </a:solidFill>
              </a:rPr>
              <a:t>Knockout mice lacking p53 show normal development, but show predesposition to develop multiple tumors</a:t>
            </a:r>
          </a:p>
          <a:p>
            <a:pPr algn="just">
              <a:lnSpc>
                <a:spcPct val="90000"/>
              </a:lnSpc>
            </a:pPr>
            <a:r>
              <a:rPr lang="lv-LV" sz="3000" dirty="0">
                <a:solidFill>
                  <a:srgbClr val="0000FF"/>
                </a:solidFill>
              </a:rPr>
              <a:t>About half of all 6.5 million people, annually diagnosed for various forms of cancer have mutations in p53 gene</a:t>
            </a:r>
            <a:endParaRPr lang="en-GB" sz="3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92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73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219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lv-LV" dirty="0">
                <a:solidFill>
                  <a:srgbClr val="800000"/>
                </a:solidFill>
              </a:rPr>
              <a:t>Structural classification of specific eukaryotic transcription factor domains</a:t>
            </a:r>
            <a:endParaRPr lang="en-GB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0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Line 2"/>
          <p:cNvSpPr>
            <a:spLocks noChangeShapeType="1"/>
          </p:cNvSpPr>
          <p:nvPr/>
        </p:nvSpPr>
        <p:spPr bwMode="auto">
          <a:xfrm>
            <a:off x="4343400" y="4191000"/>
            <a:ext cx="3048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4419600" y="914400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DNA-damaging conditions</a:t>
            </a:r>
            <a:endParaRPr lang="en-GB"/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676400" y="2514600"/>
            <a:ext cx="3368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304800" y="914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Normal conditions</a:t>
            </a:r>
            <a:endParaRPr lang="en-GB"/>
          </a:p>
        </p:txBody>
      </p:sp>
      <p:sp>
        <p:nvSpPr>
          <p:cNvPr id="79878" name="Oval 6"/>
          <p:cNvSpPr>
            <a:spLocks noChangeArrowheads="1"/>
          </p:cNvSpPr>
          <p:nvPr/>
        </p:nvSpPr>
        <p:spPr bwMode="auto">
          <a:xfrm>
            <a:off x="838200" y="1782763"/>
            <a:ext cx="7620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724400" y="1676400"/>
            <a:ext cx="2209800" cy="366713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800" b="1" dirty="0">
                <a:solidFill>
                  <a:srgbClr val="FFFF00"/>
                </a:solidFill>
              </a:rPr>
              <a:t>protein kinase ATM</a:t>
            </a:r>
            <a:r>
              <a:rPr lang="lv-LV" sz="1800" dirty="0">
                <a:solidFill>
                  <a:srgbClr val="FFFF00"/>
                </a:solidFill>
              </a:rPr>
              <a:t> </a:t>
            </a:r>
            <a:endParaRPr lang="en-GB" sz="1800" dirty="0">
              <a:solidFill>
                <a:srgbClr val="FFFF00"/>
              </a:solidFill>
            </a:endParaRPr>
          </a:p>
        </p:txBody>
      </p:sp>
      <p:sp>
        <p:nvSpPr>
          <p:cNvPr id="79880" name="Oval 8"/>
          <p:cNvSpPr>
            <a:spLocks noChangeArrowheads="1"/>
          </p:cNvSpPr>
          <p:nvPr/>
        </p:nvSpPr>
        <p:spPr bwMode="auto">
          <a:xfrm>
            <a:off x="5211763" y="2530475"/>
            <a:ext cx="7620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Oval 9"/>
          <p:cNvSpPr>
            <a:spLocks noChangeArrowheads="1"/>
          </p:cNvSpPr>
          <p:nvPr/>
        </p:nvSpPr>
        <p:spPr bwMode="auto">
          <a:xfrm>
            <a:off x="5211763" y="29114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Oval 10"/>
          <p:cNvSpPr>
            <a:spLocks noChangeArrowheads="1"/>
          </p:cNvSpPr>
          <p:nvPr/>
        </p:nvSpPr>
        <p:spPr bwMode="auto">
          <a:xfrm>
            <a:off x="5745163" y="29114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990600" y="18288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800" b="1"/>
              <a:t>p53</a:t>
            </a:r>
            <a:endParaRPr lang="en-GB" sz="1800" b="1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>
            <a:off x="1219200" y="2362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304800" y="3124200"/>
            <a:ext cx="2971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800" b="1" dirty="0" smtClean="0"/>
              <a:t>Unphosphorylated </a:t>
            </a:r>
            <a:r>
              <a:rPr lang="lv-LV" sz="1800" b="1" dirty="0"/>
              <a:t>p53 not stable, p53 controlled genes not activated</a:t>
            </a:r>
            <a:endParaRPr lang="en-GB" sz="1800" b="1" dirty="0"/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5181600" y="2895600"/>
            <a:ext cx="45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400" b="1"/>
              <a:t>P</a:t>
            </a:r>
            <a:endParaRPr lang="en-GB" sz="1400" b="1"/>
          </a:p>
        </p:txBody>
      </p: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5715000" y="2895600"/>
            <a:ext cx="45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400" b="1"/>
              <a:t>P</a:t>
            </a:r>
            <a:endParaRPr lang="en-GB" sz="1400" b="1"/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5302250" y="2576513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800" b="1"/>
              <a:t>p53</a:t>
            </a:r>
            <a:endParaRPr lang="en-GB" sz="1800" b="1"/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>
            <a:off x="5592763" y="20732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>
            <a:off x="5638800" y="3124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1" name="Oval 19"/>
          <p:cNvSpPr>
            <a:spLocks noChangeArrowheads="1"/>
          </p:cNvSpPr>
          <p:nvPr/>
        </p:nvSpPr>
        <p:spPr bwMode="auto">
          <a:xfrm>
            <a:off x="5135563" y="4283075"/>
            <a:ext cx="7620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2" name="Oval 20"/>
          <p:cNvSpPr>
            <a:spLocks noChangeArrowheads="1"/>
          </p:cNvSpPr>
          <p:nvPr/>
        </p:nvSpPr>
        <p:spPr bwMode="auto">
          <a:xfrm>
            <a:off x="5135563" y="46640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3" name="Oval 21"/>
          <p:cNvSpPr>
            <a:spLocks noChangeArrowheads="1"/>
          </p:cNvSpPr>
          <p:nvPr/>
        </p:nvSpPr>
        <p:spPr bwMode="auto">
          <a:xfrm>
            <a:off x="5668963" y="46640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4" name="Text Box 22"/>
          <p:cNvSpPr txBox="1">
            <a:spLocks noChangeArrowheads="1"/>
          </p:cNvSpPr>
          <p:nvPr/>
        </p:nvSpPr>
        <p:spPr bwMode="auto">
          <a:xfrm>
            <a:off x="5105400" y="4648200"/>
            <a:ext cx="45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400" b="1"/>
              <a:t>P</a:t>
            </a:r>
            <a:endParaRPr lang="en-GB" sz="1400" b="1"/>
          </a:p>
        </p:txBody>
      </p:sp>
      <p:sp>
        <p:nvSpPr>
          <p:cNvPr id="79895" name="Text Box 23"/>
          <p:cNvSpPr txBox="1">
            <a:spLocks noChangeArrowheads="1"/>
          </p:cNvSpPr>
          <p:nvPr/>
        </p:nvSpPr>
        <p:spPr bwMode="auto">
          <a:xfrm>
            <a:off x="5638800" y="4648200"/>
            <a:ext cx="45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400" b="1"/>
              <a:t>P</a:t>
            </a:r>
            <a:endParaRPr lang="en-GB" sz="1400" b="1"/>
          </a:p>
        </p:txBody>
      </p:sp>
      <p:sp>
        <p:nvSpPr>
          <p:cNvPr id="79896" name="Text Box 24"/>
          <p:cNvSpPr txBox="1">
            <a:spLocks noChangeArrowheads="1"/>
          </p:cNvSpPr>
          <p:nvPr/>
        </p:nvSpPr>
        <p:spPr bwMode="auto">
          <a:xfrm>
            <a:off x="5226050" y="4329113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800" b="1"/>
              <a:t>p53</a:t>
            </a:r>
            <a:endParaRPr lang="en-GB" sz="1800" b="1"/>
          </a:p>
        </p:txBody>
      </p:sp>
      <p:sp>
        <p:nvSpPr>
          <p:cNvPr id="79897" name="Rectangle 25"/>
          <p:cNvSpPr>
            <a:spLocks noChangeArrowheads="1"/>
          </p:cNvSpPr>
          <p:nvPr/>
        </p:nvSpPr>
        <p:spPr bwMode="auto">
          <a:xfrm>
            <a:off x="4800600" y="4038600"/>
            <a:ext cx="1371600" cy="3048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8" name="Line 26"/>
          <p:cNvSpPr>
            <a:spLocks noChangeShapeType="1"/>
          </p:cNvSpPr>
          <p:nvPr/>
        </p:nvSpPr>
        <p:spPr bwMode="auto">
          <a:xfrm>
            <a:off x="6553200" y="38100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Line 27"/>
          <p:cNvSpPr>
            <a:spLocks noChangeShapeType="1"/>
          </p:cNvSpPr>
          <p:nvPr/>
        </p:nvSpPr>
        <p:spPr bwMode="auto">
          <a:xfrm>
            <a:off x="6553200" y="3810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0" name="Text Box 28"/>
          <p:cNvSpPr txBox="1">
            <a:spLocks noChangeArrowheads="1"/>
          </p:cNvSpPr>
          <p:nvPr/>
        </p:nvSpPr>
        <p:spPr bwMode="auto">
          <a:xfrm>
            <a:off x="6477000" y="32766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transcription</a:t>
            </a:r>
            <a:endParaRPr lang="en-GB"/>
          </a:p>
        </p:txBody>
      </p:sp>
      <p:sp>
        <p:nvSpPr>
          <p:cNvPr id="79901" name="Line 29"/>
          <p:cNvSpPr>
            <a:spLocks noChangeShapeType="1"/>
          </p:cNvSpPr>
          <p:nvPr/>
        </p:nvSpPr>
        <p:spPr bwMode="auto">
          <a:xfrm>
            <a:off x="4876800" y="129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2" name="Line 30"/>
          <p:cNvSpPr>
            <a:spLocks noChangeShapeType="1"/>
          </p:cNvSpPr>
          <p:nvPr/>
        </p:nvSpPr>
        <p:spPr bwMode="auto">
          <a:xfrm>
            <a:off x="6400800" y="1371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3" name="Line 31"/>
          <p:cNvSpPr>
            <a:spLocks noChangeShapeType="1"/>
          </p:cNvSpPr>
          <p:nvPr/>
        </p:nvSpPr>
        <p:spPr bwMode="auto">
          <a:xfrm>
            <a:off x="-152400" y="5181600"/>
            <a:ext cx="3048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4" name="Line 32"/>
          <p:cNvSpPr>
            <a:spLocks noChangeShapeType="1"/>
          </p:cNvSpPr>
          <p:nvPr/>
        </p:nvSpPr>
        <p:spPr bwMode="auto">
          <a:xfrm>
            <a:off x="1143000" y="4114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304800" y="5029200"/>
            <a:ext cx="1371600" cy="3048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6" name="Line 34"/>
          <p:cNvSpPr>
            <a:spLocks noChangeShapeType="1"/>
          </p:cNvSpPr>
          <p:nvPr/>
        </p:nvSpPr>
        <p:spPr bwMode="auto">
          <a:xfrm>
            <a:off x="2057400" y="48006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7" name="Line 35"/>
          <p:cNvSpPr>
            <a:spLocks noChangeShapeType="1"/>
          </p:cNvSpPr>
          <p:nvPr/>
        </p:nvSpPr>
        <p:spPr bwMode="auto">
          <a:xfrm>
            <a:off x="2057400" y="4800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8" name="Text Box 36"/>
          <p:cNvSpPr txBox="1">
            <a:spLocks noChangeArrowheads="1"/>
          </p:cNvSpPr>
          <p:nvPr/>
        </p:nvSpPr>
        <p:spPr bwMode="auto">
          <a:xfrm>
            <a:off x="1981200" y="42672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transcription</a:t>
            </a:r>
            <a:endParaRPr lang="en-GB"/>
          </a:p>
        </p:txBody>
      </p:sp>
      <p:sp>
        <p:nvSpPr>
          <p:cNvPr id="79909" name="Line 37"/>
          <p:cNvSpPr>
            <a:spLocks noChangeShapeType="1"/>
          </p:cNvSpPr>
          <p:nvPr/>
        </p:nvSpPr>
        <p:spPr bwMode="auto">
          <a:xfrm>
            <a:off x="2286000" y="4114800"/>
            <a:ext cx="12192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10" name="Line 38"/>
          <p:cNvSpPr>
            <a:spLocks noChangeShapeType="1"/>
          </p:cNvSpPr>
          <p:nvPr/>
        </p:nvSpPr>
        <p:spPr bwMode="auto">
          <a:xfrm flipH="1">
            <a:off x="2209800" y="4038600"/>
            <a:ext cx="12192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11" name="Text Box 39"/>
          <p:cNvSpPr txBox="1">
            <a:spLocks noChangeArrowheads="1"/>
          </p:cNvSpPr>
          <p:nvPr/>
        </p:nvSpPr>
        <p:spPr bwMode="auto">
          <a:xfrm>
            <a:off x="4876800" y="5105400"/>
            <a:ext cx="1524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Apoptosis</a:t>
            </a:r>
            <a:endParaRPr lang="en-GB"/>
          </a:p>
        </p:txBody>
      </p:sp>
      <p:sp>
        <p:nvSpPr>
          <p:cNvPr id="79912" name="Text Box 40"/>
          <p:cNvSpPr txBox="1">
            <a:spLocks noChangeArrowheads="1"/>
          </p:cNvSpPr>
          <p:nvPr/>
        </p:nvSpPr>
        <p:spPr bwMode="auto">
          <a:xfrm>
            <a:off x="7162800" y="5029200"/>
            <a:ext cx="17526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DNA repair</a:t>
            </a:r>
            <a:endParaRPr lang="en-GB"/>
          </a:p>
        </p:txBody>
      </p:sp>
      <p:sp>
        <p:nvSpPr>
          <p:cNvPr id="79913" name="Text Box 41"/>
          <p:cNvSpPr txBox="1">
            <a:spLocks noChangeArrowheads="1"/>
          </p:cNvSpPr>
          <p:nvPr/>
        </p:nvSpPr>
        <p:spPr bwMode="auto">
          <a:xfrm>
            <a:off x="5867400" y="5867400"/>
            <a:ext cx="289560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Arrest in G1 phase</a:t>
            </a:r>
            <a:endParaRPr lang="en-GB"/>
          </a:p>
        </p:txBody>
      </p:sp>
      <p:sp>
        <p:nvSpPr>
          <p:cNvPr id="79914" name="Line 42"/>
          <p:cNvSpPr>
            <a:spLocks noChangeShapeType="1"/>
          </p:cNvSpPr>
          <p:nvPr/>
        </p:nvSpPr>
        <p:spPr bwMode="auto">
          <a:xfrm flipH="1">
            <a:off x="6096000" y="3962400"/>
            <a:ext cx="1066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15" name="Line 43"/>
          <p:cNvSpPr>
            <a:spLocks noChangeShapeType="1"/>
          </p:cNvSpPr>
          <p:nvPr/>
        </p:nvSpPr>
        <p:spPr bwMode="auto">
          <a:xfrm flipH="1">
            <a:off x="6781800" y="4114800"/>
            <a:ext cx="7620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16" name="Line 44"/>
          <p:cNvSpPr>
            <a:spLocks noChangeShapeType="1"/>
          </p:cNvSpPr>
          <p:nvPr/>
        </p:nvSpPr>
        <p:spPr bwMode="auto">
          <a:xfrm>
            <a:off x="8001000" y="3962400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17" name="Text Box 45"/>
          <p:cNvSpPr txBox="1">
            <a:spLocks noChangeArrowheads="1"/>
          </p:cNvSpPr>
          <p:nvPr/>
        </p:nvSpPr>
        <p:spPr bwMode="auto">
          <a:xfrm>
            <a:off x="6172200" y="2514600"/>
            <a:ext cx="297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800" b="1"/>
              <a:t>Phosphorylated p53 is stable and quickly accumulates</a:t>
            </a:r>
            <a:endParaRPr lang="en-GB" sz="1800" b="1"/>
          </a:p>
        </p:txBody>
      </p:sp>
    </p:spTree>
    <p:extLst>
      <p:ext uri="{BB962C8B-B14F-4D97-AF65-F5344CB8AC3E}">
        <p14:creationId xmlns:p14="http://schemas.microsoft.com/office/powerpoint/2010/main" val="318661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lv-LV" sz="3600" dirty="0">
                <a:solidFill>
                  <a:srgbClr val="800000"/>
                </a:solidFill>
              </a:rPr>
              <a:t>Most p53 cancer associated  mutaions occur in DNA binding regions</a:t>
            </a:r>
            <a:endParaRPr lang="en-GB" sz="3600" dirty="0">
              <a:solidFill>
                <a:srgbClr val="800000"/>
              </a:solidFill>
            </a:endParaRPr>
          </a:p>
        </p:txBody>
      </p:sp>
      <p:pic>
        <p:nvPicPr>
          <p:cNvPr id="78852" name="Picture 4" descr="C:\Documents and Settings\kaspars\My Documents\Lectures\Calles book\Ch09\Fig9_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048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3" name="Picture 5" descr="C:\Documents and Settings\kaspars\My Documents\Lectures\Calles book\Ch09\Fig9_2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75"/>
          <a:stretch/>
        </p:blipFill>
        <p:spPr bwMode="auto">
          <a:xfrm>
            <a:off x="762000" y="3721100"/>
            <a:ext cx="7200900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854" name="Line 6"/>
          <p:cNvSpPr>
            <a:spLocks noChangeShapeType="1"/>
          </p:cNvSpPr>
          <p:nvPr/>
        </p:nvSpPr>
        <p:spPr bwMode="auto">
          <a:xfrm flipH="1">
            <a:off x="1143000" y="2362200"/>
            <a:ext cx="1524000" cy="2590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7"/>
          <p:cNvSpPr>
            <a:spLocks noChangeShapeType="1"/>
          </p:cNvSpPr>
          <p:nvPr/>
        </p:nvSpPr>
        <p:spPr bwMode="auto">
          <a:xfrm>
            <a:off x="5638800" y="2362200"/>
            <a:ext cx="175260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3" descr="C:\Documents and Settings\kaspars\My Documents\Lectures\Calles book\Ch09\Fig9_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" y="-381000"/>
            <a:ext cx="7186613" cy="89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  <a:solidFill>
            <a:schemeClr val="bg1"/>
          </a:solidFill>
        </p:spPr>
        <p:txBody>
          <a:bodyPr/>
          <a:lstStyle/>
          <a:p>
            <a:r>
              <a:rPr lang="lv-LV" sz="3600" dirty="0">
                <a:solidFill>
                  <a:srgbClr val="800000"/>
                </a:solidFill>
              </a:rPr>
              <a:t>The 3D structure of p53 bound to DNA</a:t>
            </a:r>
            <a:endParaRPr lang="en-GB" sz="3600" dirty="0">
              <a:solidFill>
                <a:srgbClr val="800000"/>
              </a:solidFill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438400"/>
            <a:ext cx="7620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2971800" y="22098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lv-LV" sz="2000">
                <a:solidFill>
                  <a:srgbClr val="333333"/>
                </a:solidFill>
              </a:rPr>
              <a:t>R175</a:t>
            </a:r>
            <a:endParaRPr lang="en-GB" sz="2000">
              <a:solidFill>
                <a:srgbClr val="333333"/>
              </a:solidFill>
            </a:endParaRP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2971800" y="2432050"/>
            <a:ext cx="587375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6786563" y="1676400"/>
            <a:ext cx="2357437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lv-LV" sz="2000"/>
              <a:t>K120, R248, R273, R280 –binds directly to DNA. Mutation of any of those leads to decreased affinity</a:t>
            </a:r>
          </a:p>
          <a:p>
            <a:endParaRPr lang="lv-LV" sz="2000"/>
          </a:p>
          <a:p>
            <a:r>
              <a:rPr lang="lv-LV" sz="2000"/>
              <a:t>R175 – holds the L3 loop in the correct conformation. Mutation of R175 leads to unfunctional L3 loop 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57699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lv-LV" dirty="0">
                <a:solidFill>
                  <a:srgbClr val="800000"/>
                </a:solidFill>
              </a:rPr>
              <a:t>Some </a:t>
            </a:r>
            <a:r>
              <a:rPr lang="lv-LV" sz="3600" dirty="0">
                <a:solidFill>
                  <a:srgbClr val="800000"/>
                </a:solidFill>
              </a:rPr>
              <a:t>p53 cancer associated  mutaions occur in tetramerization region</a:t>
            </a:r>
            <a:r>
              <a:rPr lang="lv-LV" dirty="0">
                <a:solidFill>
                  <a:srgbClr val="800000"/>
                </a:solidFill>
              </a:rPr>
              <a:t> </a:t>
            </a:r>
            <a:endParaRPr lang="en-GB" dirty="0">
              <a:solidFill>
                <a:srgbClr val="800000"/>
              </a:solidFill>
            </a:endParaRPr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39875"/>
            <a:ext cx="6553200" cy="494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810000" y="38862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/>
              <a:t>Leu 330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800000"/>
                </a:solidFill>
              </a:rPr>
              <a:t>Nuclear receptors</a:t>
            </a:r>
            <a:endParaRPr lang="en-GB" dirty="0">
              <a:solidFill>
                <a:srgbClr val="800000"/>
              </a:solidFill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7772400" cy="4114800"/>
          </a:xfrm>
        </p:spPr>
        <p:txBody>
          <a:bodyPr/>
          <a:lstStyle/>
          <a:p>
            <a:r>
              <a:rPr lang="en-US" sz="2400"/>
              <a:t>Transcription factors which get activated by </a:t>
            </a:r>
            <a:r>
              <a:rPr lang="lv-LV" sz="2400"/>
              <a:t>lipid-soluble </a:t>
            </a:r>
            <a:r>
              <a:rPr lang="en-US" sz="2400"/>
              <a:t>hormones </a:t>
            </a:r>
          </a:p>
          <a:p>
            <a:r>
              <a:rPr lang="lv-LV" sz="2400"/>
              <a:t>Lipid-soluble h</a:t>
            </a:r>
            <a:r>
              <a:rPr lang="en-US" sz="2400"/>
              <a:t>ormones – small hydrophobic molecules capable to diffuse freely through plasma and nuclear membranes</a:t>
            </a:r>
            <a:endParaRPr lang="en-GB" sz="2400"/>
          </a:p>
        </p:txBody>
      </p:sp>
      <p:pic>
        <p:nvPicPr>
          <p:cNvPr id="105476" name="Picture 4" descr="C:\Documents and Settings\kaspars\My Documents\Lectures\transcriptional control in eukaryotes\images lodish ch 11\figure-11-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05200"/>
            <a:ext cx="6096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5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228600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rgbClr val="800000"/>
                </a:solidFill>
              </a:rPr>
              <a:t>Action of </a:t>
            </a:r>
            <a:r>
              <a:rPr lang="en-US" sz="3200" dirty="0" err="1">
                <a:solidFill>
                  <a:srgbClr val="800000"/>
                </a:solidFill>
              </a:rPr>
              <a:t>homodimeric</a:t>
            </a:r>
            <a:r>
              <a:rPr lang="en-US" sz="3200" dirty="0">
                <a:solidFill>
                  <a:srgbClr val="800000"/>
                </a:solidFill>
              </a:rPr>
              <a:t> n</a:t>
            </a:r>
            <a:r>
              <a:rPr lang="lv-LV" sz="3200" dirty="0">
                <a:solidFill>
                  <a:srgbClr val="800000"/>
                </a:solidFill>
              </a:rPr>
              <a:t>uclear receptors</a:t>
            </a:r>
            <a:endParaRPr lang="en-GB" sz="3200" dirty="0">
              <a:solidFill>
                <a:srgbClr val="800000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29200"/>
            <a:ext cx="9144000" cy="1828800"/>
          </a:xfrm>
        </p:spPr>
        <p:txBody>
          <a:bodyPr/>
          <a:lstStyle/>
          <a:p>
            <a:r>
              <a:rPr lang="lv-LV" sz="2400"/>
              <a:t>In the absence of hormone, nuclear receptor is located in cytoplasm </a:t>
            </a:r>
          </a:p>
          <a:p>
            <a:r>
              <a:rPr lang="lv-LV" sz="2400"/>
              <a:t>Upon binding to hormone, the nuclear receptor gets transported to nucleus, where it binds to the response element</a:t>
            </a:r>
            <a:endParaRPr lang="en-GB" sz="2400"/>
          </a:p>
        </p:txBody>
      </p:sp>
      <p:pic>
        <p:nvPicPr>
          <p:cNvPr id="48132" name="Picture 4" descr="C:\Documents and Settings\kaspars\My Documents\Lectures\transcriptional control in eukaryotes\images lodish ch 11\figure-11-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09600"/>
            <a:ext cx="6324600" cy="45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8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7" name="Rectangle 15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458200" cy="1143000"/>
          </a:xfrm>
        </p:spPr>
        <p:txBody>
          <a:bodyPr/>
          <a:lstStyle/>
          <a:p>
            <a:r>
              <a:rPr lang="en-US" sz="3600" dirty="0">
                <a:solidFill>
                  <a:srgbClr val="800000"/>
                </a:solidFill>
              </a:rPr>
              <a:t>Action of </a:t>
            </a:r>
            <a:r>
              <a:rPr lang="en-US" sz="3600" b="1" dirty="0" err="1">
                <a:solidFill>
                  <a:srgbClr val="800000"/>
                </a:solidFill>
              </a:rPr>
              <a:t>h</a:t>
            </a:r>
            <a:r>
              <a:rPr lang="en-US" sz="3600" dirty="0" err="1">
                <a:solidFill>
                  <a:srgbClr val="800000"/>
                </a:solidFill>
              </a:rPr>
              <a:t>eterodimeric</a:t>
            </a:r>
            <a:r>
              <a:rPr lang="en-US" sz="3600" dirty="0">
                <a:solidFill>
                  <a:srgbClr val="800000"/>
                </a:solidFill>
              </a:rPr>
              <a:t> </a:t>
            </a:r>
            <a:r>
              <a:rPr lang="en-US" sz="3600" b="1" dirty="0">
                <a:solidFill>
                  <a:srgbClr val="800000"/>
                </a:solidFill>
              </a:rPr>
              <a:t>n</a:t>
            </a:r>
            <a:r>
              <a:rPr lang="en-US" sz="3600" dirty="0">
                <a:solidFill>
                  <a:srgbClr val="800000"/>
                </a:solidFill>
              </a:rPr>
              <a:t>uclear </a:t>
            </a:r>
            <a:r>
              <a:rPr lang="en-US" sz="3600" b="1" dirty="0">
                <a:solidFill>
                  <a:srgbClr val="800000"/>
                </a:solidFill>
              </a:rPr>
              <a:t>r</a:t>
            </a:r>
            <a:r>
              <a:rPr lang="en-US" sz="3600" dirty="0">
                <a:solidFill>
                  <a:srgbClr val="800000"/>
                </a:solidFill>
              </a:rPr>
              <a:t>eceptors</a:t>
            </a:r>
            <a:endParaRPr lang="en-GB" sz="3600" dirty="0">
              <a:solidFill>
                <a:srgbClr val="800000"/>
              </a:solidFill>
            </a:endParaRPr>
          </a:p>
        </p:txBody>
      </p:sp>
      <p:sp>
        <p:nvSpPr>
          <p:cNvPr id="4916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0" y="4876800"/>
            <a:ext cx="9144000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In the absence of hormone, hnr binds to DNA response element and recruites histone </a:t>
            </a:r>
            <a:r>
              <a:rPr lang="lv-LV" sz="2400"/>
              <a:t>de</a:t>
            </a:r>
            <a:r>
              <a:rPr lang="en-US" sz="2400"/>
              <a:t>acetylases. Transcription is blocked.</a:t>
            </a:r>
          </a:p>
          <a:p>
            <a:pPr>
              <a:lnSpc>
                <a:spcPct val="90000"/>
              </a:lnSpc>
            </a:pPr>
            <a:r>
              <a:rPr lang="en-US" sz="2400"/>
              <a:t>When hormone diffuses into the nucleus and binds to hnr, histone deacetylase gets released and histone acetylase binds instead. Transcription is activated.</a:t>
            </a:r>
            <a:endParaRPr lang="en-GB" sz="2400"/>
          </a:p>
        </p:txBody>
      </p:sp>
      <p:sp>
        <p:nvSpPr>
          <p:cNvPr id="49169" name="Oval 17"/>
          <p:cNvSpPr>
            <a:spLocks noChangeArrowheads="1"/>
          </p:cNvSpPr>
          <p:nvPr/>
        </p:nvSpPr>
        <p:spPr bwMode="auto">
          <a:xfrm>
            <a:off x="381000" y="990600"/>
            <a:ext cx="8534400" cy="3886200"/>
          </a:xfrm>
          <a:prstGeom prst="ellipse">
            <a:avLst/>
          </a:prstGeom>
          <a:solidFill>
            <a:srgbClr val="FFFF99"/>
          </a:solidFill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0" name="Oval 18"/>
          <p:cNvSpPr>
            <a:spLocks noChangeArrowheads="1"/>
          </p:cNvSpPr>
          <p:nvPr/>
        </p:nvSpPr>
        <p:spPr bwMode="auto">
          <a:xfrm>
            <a:off x="2286000" y="1295400"/>
            <a:ext cx="4648200" cy="3505200"/>
          </a:xfrm>
          <a:prstGeom prst="ellipse">
            <a:avLst/>
          </a:prstGeom>
          <a:solidFill>
            <a:schemeClr val="hlink"/>
          </a:solidFill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9171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00200"/>
            <a:ext cx="2514600" cy="119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172" name="Rectangle 20"/>
          <p:cNvSpPr>
            <a:spLocks noChangeArrowheads="1"/>
          </p:cNvSpPr>
          <p:nvPr/>
        </p:nvSpPr>
        <p:spPr bwMode="auto">
          <a:xfrm>
            <a:off x="4079875" y="1828800"/>
            <a:ext cx="309563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Rectangle 21"/>
          <p:cNvSpPr>
            <a:spLocks noChangeArrowheads="1"/>
          </p:cNvSpPr>
          <p:nvPr/>
        </p:nvSpPr>
        <p:spPr bwMode="auto">
          <a:xfrm>
            <a:off x="3962400" y="1600200"/>
            <a:ext cx="6858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4084638" y="2027238"/>
            <a:ext cx="304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lv-LV" sz="1600"/>
              <a:t>hnr</a:t>
            </a:r>
            <a:endParaRPr lang="en-GB" sz="1600"/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3886200" y="16002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800"/>
              <a:t>HDAC</a:t>
            </a:r>
            <a:endParaRPr lang="en-GB" sz="1800"/>
          </a:p>
        </p:txBody>
      </p:sp>
      <p:pic>
        <p:nvPicPr>
          <p:cNvPr id="49176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76600"/>
            <a:ext cx="25908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177" name="Rectangle 25"/>
          <p:cNvSpPr>
            <a:spLocks noChangeArrowheads="1"/>
          </p:cNvSpPr>
          <p:nvPr/>
        </p:nvSpPr>
        <p:spPr bwMode="auto">
          <a:xfrm>
            <a:off x="4010025" y="3497263"/>
            <a:ext cx="309563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Rectangle 26"/>
          <p:cNvSpPr>
            <a:spLocks noChangeArrowheads="1"/>
          </p:cNvSpPr>
          <p:nvPr/>
        </p:nvSpPr>
        <p:spPr bwMode="auto">
          <a:xfrm>
            <a:off x="3892550" y="3268663"/>
            <a:ext cx="685800" cy="381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Text Box 27"/>
          <p:cNvSpPr txBox="1">
            <a:spLocks noChangeArrowheads="1"/>
          </p:cNvSpPr>
          <p:nvPr/>
        </p:nvSpPr>
        <p:spPr bwMode="auto">
          <a:xfrm>
            <a:off x="4014788" y="3695700"/>
            <a:ext cx="304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lv-LV" sz="1600"/>
              <a:t>hnr</a:t>
            </a:r>
            <a:endParaRPr lang="en-GB" sz="1600"/>
          </a:p>
        </p:txBody>
      </p:sp>
      <p:sp>
        <p:nvSpPr>
          <p:cNvPr id="49180" name="Text Box 28"/>
          <p:cNvSpPr txBox="1">
            <a:spLocks noChangeArrowheads="1"/>
          </p:cNvSpPr>
          <p:nvPr/>
        </p:nvSpPr>
        <p:spPr bwMode="auto">
          <a:xfrm>
            <a:off x="3886200" y="32766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lv-LV" sz="1800"/>
              <a:t>HAT</a:t>
            </a:r>
            <a:endParaRPr lang="en-GB" sz="1800"/>
          </a:p>
        </p:txBody>
      </p:sp>
      <p:sp>
        <p:nvSpPr>
          <p:cNvPr id="49181" name="AutoShape 29"/>
          <p:cNvSpPr>
            <a:spLocks noChangeArrowheads="1"/>
          </p:cNvSpPr>
          <p:nvPr/>
        </p:nvSpPr>
        <p:spPr bwMode="auto">
          <a:xfrm>
            <a:off x="3581400" y="2895600"/>
            <a:ext cx="6096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82" name="AutoShape 30"/>
          <p:cNvSpPr>
            <a:spLocks noChangeArrowheads="1"/>
          </p:cNvSpPr>
          <p:nvPr/>
        </p:nvSpPr>
        <p:spPr bwMode="auto">
          <a:xfrm>
            <a:off x="1905000" y="1905000"/>
            <a:ext cx="228600" cy="228600"/>
          </a:xfrm>
          <a:prstGeom prst="diamond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83" name="AutoShape 31"/>
          <p:cNvSpPr>
            <a:spLocks noChangeArrowheads="1"/>
          </p:cNvSpPr>
          <p:nvPr/>
        </p:nvSpPr>
        <p:spPr bwMode="auto">
          <a:xfrm>
            <a:off x="4160838" y="3529013"/>
            <a:ext cx="228600" cy="228600"/>
          </a:xfrm>
          <a:prstGeom prst="diamond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84" name="AutoShape 32"/>
          <p:cNvSpPr>
            <a:spLocks noChangeArrowheads="1"/>
          </p:cNvSpPr>
          <p:nvPr/>
        </p:nvSpPr>
        <p:spPr bwMode="auto">
          <a:xfrm>
            <a:off x="2590800" y="2590800"/>
            <a:ext cx="228600" cy="228600"/>
          </a:xfrm>
          <a:prstGeom prst="diamond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85" name="AutoShape 33"/>
          <p:cNvSpPr>
            <a:spLocks noChangeArrowheads="1"/>
          </p:cNvSpPr>
          <p:nvPr/>
        </p:nvSpPr>
        <p:spPr bwMode="auto">
          <a:xfrm>
            <a:off x="838200" y="1219200"/>
            <a:ext cx="228600" cy="228600"/>
          </a:xfrm>
          <a:prstGeom prst="diamond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86" name="Line 34"/>
          <p:cNvSpPr>
            <a:spLocks noChangeShapeType="1"/>
          </p:cNvSpPr>
          <p:nvPr/>
        </p:nvSpPr>
        <p:spPr bwMode="auto">
          <a:xfrm>
            <a:off x="1066800" y="1447800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7" name="Line 35"/>
          <p:cNvSpPr>
            <a:spLocks noChangeShapeType="1"/>
          </p:cNvSpPr>
          <p:nvPr/>
        </p:nvSpPr>
        <p:spPr bwMode="auto">
          <a:xfrm>
            <a:off x="2133600" y="21336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>
            <a:off x="2819400" y="28194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4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8" name="Rectangle 4"/>
          <p:cNvSpPr>
            <a:spLocks noChangeArrowheads="1"/>
          </p:cNvSpPr>
          <p:nvPr/>
        </p:nvSpPr>
        <p:spPr bwMode="auto">
          <a:xfrm>
            <a:off x="1116013" y="1352421"/>
            <a:ext cx="7622798" cy="288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zh-CN" sz="2800" b="1" dirty="0" smtClean="0">
                <a:solidFill>
                  <a:srgbClr val="FF6600"/>
                </a:solidFill>
                <a:latin typeface="Times New Roman" charset="0"/>
              </a:rPr>
              <a:t>        Post</a:t>
            </a:r>
            <a:r>
              <a:rPr lang="en-US" altLang="zh-CN" sz="2800" b="1" dirty="0">
                <a:solidFill>
                  <a:srgbClr val="FF6600"/>
                </a:solidFill>
                <a:latin typeface="Times New Roman" charset="0"/>
              </a:rPr>
              <a:t>-Transcriptional </a:t>
            </a:r>
            <a:r>
              <a:rPr lang="en-US" altLang="zh-CN" sz="2800" b="1" dirty="0" smtClean="0">
                <a:solidFill>
                  <a:srgbClr val="FF6600"/>
                </a:solidFill>
                <a:latin typeface="Times New Roman" charset="0"/>
              </a:rPr>
              <a:t>Gene Regulation</a:t>
            </a:r>
            <a:endParaRPr lang="en-US" altLang="zh-CN" sz="2800" dirty="0">
              <a:solidFill>
                <a:srgbClr val="FF6600"/>
              </a:solidFill>
              <a:latin typeface="Times New Roman" charset="0"/>
            </a:endParaRPr>
          </a:p>
          <a:p>
            <a:pPr>
              <a:lnSpc>
                <a:spcPct val="165000"/>
              </a:lnSpc>
            </a:pPr>
            <a:r>
              <a:rPr lang="en-US" altLang="zh-CN" sz="2800" b="1" dirty="0">
                <a:latin typeface="Times New Roman" charset="0"/>
              </a:rPr>
              <a:t>1.  Gene Regulation of mRNA Processing</a:t>
            </a:r>
          </a:p>
          <a:p>
            <a:pPr>
              <a:lnSpc>
                <a:spcPct val="165000"/>
              </a:lnSpc>
            </a:pPr>
            <a:r>
              <a:rPr lang="en-US" altLang="zh-CN" sz="2400" dirty="0">
                <a:solidFill>
                  <a:srgbClr val="FFFF66"/>
                </a:solidFill>
                <a:latin typeface="Times New Roman" charset="0"/>
              </a:rPr>
              <a:t>             </a:t>
            </a:r>
            <a:r>
              <a:rPr lang="en-US" altLang="zh-CN" sz="2400" dirty="0">
                <a:solidFill>
                  <a:srgbClr val="800000"/>
                </a:solidFill>
                <a:latin typeface="Times New Roman" charset="0"/>
              </a:rPr>
              <a:t>   </a:t>
            </a:r>
            <a:r>
              <a:rPr lang="en-US" altLang="zh-CN" sz="2400" dirty="0" smtClean="0">
                <a:solidFill>
                  <a:srgbClr val="800000"/>
                </a:solidFill>
                <a:latin typeface="Times New Roman" charset="0"/>
              </a:rPr>
              <a:t>-</a:t>
            </a:r>
            <a:r>
              <a:rPr lang="en-US" altLang="zh-CN" sz="2800" dirty="0" smtClean="0">
                <a:solidFill>
                  <a:srgbClr val="800000"/>
                </a:solidFill>
                <a:latin typeface="Times New Roman" charset="0"/>
              </a:rPr>
              <a:t>Exon </a:t>
            </a:r>
            <a:r>
              <a:rPr lang="en-US" altLang="zh-CN" sz="2800" dirty="0">
                <a:solidFill>
                  <a:srgbClr val="800000"/>
                </a:solidFill>
                <a:latin typeface="Times New Roman" charset="0"/>
              </a:rPr>
              <a:t>shuffling</a:t>
            </a:r>
          </a:p>
          <a:p>
            <a:pPr>
              <a:lnSpc>
                <a:spcPct val="165000"/>
              </a:lnSpc>
            </a:pPr>
            <a:r>
              <a:rPr lang="en-US" altLang="zh-CN" sz="2800" dirty="0">
                <a:solidFill>
                  <a:srgbClr val="800000"/>
                </a:solidFill>
                <a:latin typeface="Times New Roman" charset="0"/>
              </a:rPr>
              <a:t>              </a:t>
            </a:r>
            <a:r>
              <a:rPr lang="en-US" altLang="zh-CN" sz="2800" dirty="0" smtClean="0">
                <a:solidFill>
                  <a:srgbClr val="800000"/>
                </a:solidFill>
                <a:latin typeface="Times New Roman" charset="0"/>
              </a:rPr>
              <a:t>-Alternative </a:t>
            </a:r>
            <a:r>
              <a:rPr lang="en-US" altLang="zh-CN" sz="2800" dirty="0">
                <a:solidFill>
                  <a:srgbClr val="800000"/>
                </a:solidFill>
                <a:latin typeface="Times New Roman" charset="0"/>
              </a:rPr>
              <a:t>gene splicing</a:t>
            </a:r>
          </a:p>
        </p:txBody>
      </p:sp>
    </p:spTree>
    <p:extLst>
      <p:ext uri="{BB962C8B-B14F-4D97-AF65-F5344CB8AC3E}">
        <p14:creationId xmlns:p14="http://schemas.microsoft.com/office/powerpoint/2010/main" val="104283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1258888" y="908050"/>
            <a:ext cx="6551612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342900" indent="-342900">
              <a:lnSpc>
                <a:spcPct val="165000"/>
              </a:lnSpc>
            </a:pPr>
            <a:r>
              <a:rPr lang="en-US" altLang="zh-CN" sz="2800" b="1" dirty="0">
                <a:latin typeface="Times New Roman" charset="0"/>
              </a:rPr>
              <a:t>2.  Gene Regulation of mRNA Editing</a:t>
            </a:r>
          </a:p>
          <a:p>
            <a:pPr marL="342900" indent="-342900">
              <a:lnSpc>
                <a:spcPct val="165000"/>
              </a:lnSpc>
            </a:pPr>
            <a:r>
              <a:rPr lang="en-US" altLang="zh-CN" sz="2800" b="1" dirty="0">
                <a:latin typeface="Times New Roman" charset="0"/>
              </a:rPr>
              <a:t>3.   mRNA Longevity</a:t>
            </a:r>
          </a:p>
          <a:p>
            <a:pPr marL="342900" indent="-342900">
              <a:lnSpc>
                <a:spcPct val="165000"/>
              </a:lnSpc>
              <a:buFontTx/>
              <a:buAutoNum type="arabicPeriod" startAt="4"/>
            </a:pPr>
            <a:r>
              <a:rPr lang="en-US" altLang="zh-CN" sz="2800" b="1" dirty="0" smtClean="0">
                <a:latin typeface="Times New Roman" charset="0"/>
              </a:rPr>
              <a:t>   mRNA </a:t>
            </a:r>
            <a:r>
              <a:rPr lang="en-US" altLang="zh-CN" sz="2800" b="1" dirty="0">
                <a:latin typeface="Times New Roman" charset="0"/>
              </a:rPr>
              <a:t>Transport Control</a:t>
            </a:r>
          </a:p>
          <a:p>
            <a:pPr marL="342900" indent="-342900">
              <a:lnSpc>
                <a:spcPct val="165000"/>
              </a:lnSpc>
              <a:buFontTx/>
              <a:buAutoNum type="arabicPeriod" startAt="4"/>
            </a:pPr>
            <a:r>
              <a:rPr lang="en-US" altLang="zh-CN" sz="2800" b="1" dirty="0">
                <a:solidFill>
                  <a:srgbClr val="FF6600"/>
                </a:solidFill>
                <a:latin typeface="Times New Roman" charset="0"/>
              </a:rPr>
              <a:t> RNA Interference (</a:t>
            </a:r>
            <a:r>
              <a:rPr lang="en-US" altLang="zh-CN" sz="2800" b="1" dirty="0" err="1">
                <a:solidFill>
                  <a:srgbClr val="FF6600"/>
                </a:solidFill>
                <a:latin typeface="Times New Roman" charset="0"/>
              </a:rPr>
              <a:t>RNAi</a:t>
            </a:r>
            <a:r>
              <a:rPr lang="en-US" altLang="zh-CN" sz="2800" b="1" dirty="0">
                <a:solidFill>
                  <a:srgbClr val="FF6600"/>
                </a:solidFill>
                <a:latin typeface="Times New Roman" charset="0"/>
              </a:rPr>
              <a:t>)</a:t>
            </a:r>
          </a:p>
          <a:p>
            <a:pPr marL="342900" indent="-342900">
              <a:lnSpc>
                <a:spcPct val="165000"/>
              </a:lnSpc>
            </a:pPr>
            <a:r>
              <a:rPr lang="en-US" altLang="zh-CN" sz="2800" b="1" dirty="0">
                <a:solidFill>
                  <a:srgbClr val="FF6600"/>
                </a:solidFill>
                <a:latin typeface="Times New Roman" charset="0"/>
              </a:rPr>
              <a:t>        </a:t>
            </a:r>
            <a:r>
              <a:rPr lang="en-US" altLang="zh-CN" sz="2800" b="1" dirty="0">
                <a:solidFill>
                  <a:srgbClr val="800000"/>
                </a:solidFill>
                <a:latin typeface="Times New Roman" charset="0"/>
              </a:rPr>
              <a:t>  </a:t>
            </a:r>
            <a:r>
              <a:rPr lang="en-US" altLang="zh-CN" sz="2800" b="1" dirty="0">
                <a:solidFill>
                  <a:srgbClr val="800000"/>
                </a:solidFill>
                <a:latin typeface="Times New Roman" charset="0"/>
                <a:sym typeface="Wingdings 2" charset="0"/>
              </a:rPr>
              <a:t> </a:t>
            </a:r>
            <a:r>
              <a:rPr lang="en-US" altLang="zh-CN" sz="2800" b="1" dirty="0" err="1">
                <a:solidFill>
                  <a:srgbClr val="800000"/>
                </a:solidFill>
                <a:latin typeface="Times New Roman" charset="0"/>
                <a:sym typeface="Wingdings 2" charset="0"/>
              </a:rPr>
              <a:t>miRNA</a:t>
            </a:r>
            <a:endParaRPr lang="en-US" altLang="zh-CN" sz="2800" b="1" dirty="0">
              <a:solidFill>
                <a:srgbClr val="800000"/>
              </a:solidFill>
              <a:latin typeface="Times New Roman" charset="0"/>
              <a:sym typeface="Wingdings 2" charset="0"/>
            </a:endParaRPr>
          </a:p>
          <a:p>
            <a:pPr marL="342900" indent="-342900">
              <a:lnSpc>
                <a:spcPct val="165000"/>
              </a:lnSpc>
            </a:pPr>
            <a:r>
              <a:rPr lang="en-US" altLang="zh-CN" sz="2800" b="1" dirty="0">
                <a:solidFill>
                  <a:srgbClr val="800000"/>
                </a:solidFill>
                <a:latin typeface="Times New Roman" charset="0"/>
                <a:sym typeface="Wingdings 2" charset="0"/>
              </a:rPr>
              <a:t>           </a:t>
            </a:r>
            <a:r>
              <a:rPr lang="en-US" altLang="zh-CN" sz="2800" b="1" dirty="0" err="1">
                <a:solidFill>
                  <a:srgbClr val="800000"/>
                </a:solidFill>
                <a:latin typeface="Times New Roman" charset="0"/>
                <a:sym typeface="Wingdings 2" charset="0"/>
              </a:rPr>
              <a:t>siRNA</a:t>
            </a:r>
            <a:endParaRPr lang="en-US" altLang="zh-CN" sz="2800" b="1" dirty="0">
              <a:solidFill>
                <a:srgbClr val="800000"/>
              </a:solidFill>
              <a:latin typeface="Times New Roman" charset="0"/>
              <a:sym typeface="Wingdings 2" charset="0"/>
            </a:endParaRPr>
          </a:p>
        </p:txBody>
      </p:sp>
      <p:pic>
        <p:nvPicPr>
          <p:cNvPr id="310275" name="Picture 3" descr="f_petun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973638"/>
            <a:ext cx="2051050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71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36613"/>
            <a:ext cx="8101012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900113" y="3573463"/>
            <a:ext cx="77041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400">
                <a:latin typeface="Times New Roman" charset="0"/>
              </a:rPr>
              <a:t>   The left petunia is wild-type; the right petunias contain transgenes that induce suppression of both transgene and endogenous gene expression, giving rise to the unpigmented white areas of the flower.</a:t>
            </a:r>
          </a:p>
        </p:txBody>
      </p:sp>
    </p:spTree>
    <p:extLst>
      <p:ext uri="{BB962C8B-B14F-4D97-AF65-F5344CB8AC3E}">
        <p14:creationId xmlns:p14="http://schemas.microsoft.com/office/powerpoint/2010/main" val="3487810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lv-LV" dirty="0">
                <a:solidFill>
                  <a:srgbClr val="800000"/>
                </a:solidFill>
              </a:rPr>
              <a:t>Homeodomains</a:t>
            </a:r>
            <a:endParaRPr lang="en-GB" dirty="0">
              <a:solidFill>
                <a:srgbClr val="800000"/>
              </a:solidFill>
            </a:endParaRPr>
          </a:p>
        </p:txBody>
      </p:sp>
      <p:pic>
        <p:nvPicPr>
          <p:cNvPr id="17413" name="Picture 5" descr="C:\Documents and Settings\kaspars\My Documents\Lectures\Calles book\Ch09\Fig9_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4953000" cy="31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810000"/>
            <a:ext cx="9144000" cy="25908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lv-LV" sz="2400"/>
              <a:t>Sequences of 60 residues that function as DNA binding domains of transcription factors</a:t>
            </a:r>
          </a:p>
          <a:p>
            <a:pPr>
              <a:lnSpc>
                <a:spcPct val="90000"/>
              </a:lnSpc>
            </a:pPr>
            <a:r>
              <a:rPr lang="lv-LV" sz="2400"/>
              <a:t>Built up from 3 helices, where helices 2 and 3 form helix-turn-helix motif similar to those in prokaryotic DNA binding proteins</a:t>
            </a:r>
          </a:p>
          <a:p>
            <a:pPr>
              <a:lnSpc>
                <a:spcPct val="90000"/>
              </a:lnSpc>
            </a:pPr>
            <a:r>
              <a:rPr lang="lv-LV" sz="2400"/>
              <a:t>First identified </a:t>
            </a:r>
            <a:r>
              <a:rPr lang="en-US" sz="2400"/>
              <a:t>in D</a:t>
            </a:r>
            <a:r>
              <a:rPr lang="lv-LV" sz="2400"/>
              <a:t>r</a:t>
            </a:r>
            <a:r>
              <a:rPr lang="en-US" sz="2400"/>
              <a:t>osophila, where mutant homeodomains cause so-called homeotic transformations. Those are bizarre developmental anomalies – like legs growing from head in place of antennae. 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82956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7620000" cy="300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lv-LV" dirty="0" smtClean="0">
                <a:solidFill>
                  <a:srgbClr val="800000"/>
                </a:solidFill>
              </a:rPr>
              <a:t>Homeotic transformations</a:t>
            </a:r>
            <a:endParaRPr lang="en-GB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r>
              <a:rPr lang="en-US" sz="2800" dirty="0">
                <a:solidFill>
                  <a:srgbClr val="800000"/>
                </a:solidFill>
                <a:cs typeface="Times" charset="0"/>
              </a:rPr>
              <a:t>Binding of the helix-turn-helix motif of an </a:t>
            </a:r>
            <a:r>
              <a:rPr lang="en-US" sz="2800" i="1" dirty="0" err="1">
                <a:solidFill>
                  <a:srgbClr val="3366FF"/>
                </a:solidFill>
                <a:cs typeface="Times" charset="0"/>
              </a:rPr>
              <a:t>Antennapedia</a:t>
            </a:r>
            <a:r>
              <a:rPr lang="en-US" sz="2800" dirty="0">
                <a:solidFill>
                  <a:srgbClr val="800000"/>
                </a:solidFill>
                <a:cs typeface="Times" charset="0"/>
              </a:rPr>
              <a:t> </a:t>
            </a:r>
            <a:r>
              <a:rPr lang="en-US" sz="2800" dirty="0" err="1">
                <a:solidFill>
                  <a:srgbClr val="800000"/>
                </a:solidFill>
                <a:cs typeface="Times" charset="0"/>
              </a:rPr>
              <a:t>homeodomain</a:t>
            </a:r>
            <a:r>
              <a:rPr lang="en-US" sz="2800" dirty="0">
                <a:solidFill>
                  <a:srgbClr val="800000"/>
                </a:solidFill>
                <a:cs typeface="Times" charset="0"/>
              </a:rPr>
              <a:t> protein in the major groove of the </a:t>
            </a:r>
            <a:r>
              <a:rPr lang="en-US" sz="2800" dirty="0" err="1">
                <a:solidFill>
                  <a:srgbClr val="800000"/>
                </a:solidFill>
                <a:cs typeface="Times" charset="0"/>
              </a:rPr>
              <a:t>homeobox</a:t>
            </a:r>
            <a:r>
              <a:rPr lang="en-GB" dirty="0">
                <a:solidFill>
                  <a:srgbClr val="800000"/>
                </a:solidFill>
              </a:rPr>
              <a:t> 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2430463" y="1909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3556" name="Picture 4" descr="Fig9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010400" cy="497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14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/>
          <a:lstStyle/>
          <a:p>
            <a:r>
              <a:rPr lang="lv-LV" sz="3200" dirty="0">
                <a:solidFill>
                  <a:srgbClr val="800000"/>
                </a:solidFill>
              </a:rPr>
              <a:t>Homeo</a:t>
            </a:r>
            <a:r>
              <a:rPr lang="en-US" sz="3200" dirty="0">
                <a:solidFill>
                  <a:srgbClr val="800000"/>
                </a:solidFill>
              </a:rPr>
              <a:t>domains</a:t>
            </a:r>
            <a:r>
              <a:rPr lang="lv-LV" sz="3200" dirty="0">
                <a:solidFill>
                  <a:srgbClr val="800000"/>
                </a:solidFill>
              </a:rPr>
              <a:t> </a:t>
            </a:r>
            <a:r>
              <a:rPr lang="en-US" sz="3200" dirty="0">
                <a:solidFill>
                  <a:srgbClr val="800000"/>
                </a:solidFill>
              </a:rPr>
              <a:t>can </a:t>
            </a:r>
            <a:r>
              <a:rPr lang="lv-LV" sz="3200" dirty="0">
                <a:solidFill>
                  <a:srgbClr val="800000"/>
                </a:solidFill>
              </a:rPr>
              <a:t>operate </a:t>
            </a:r>
            <a:r>
              <a:rPr lang="en-US" sz="3200" dirty="0">
                <a:solidFill>
                  <a:srgbClr val="800000"/>
                </a:solidFill>
              </a:rPr>
              <a:t>in tandems with similar or different DNA binding domains</a:t>
            </a:r>
            <a:endParaRPr lang="en-GB" sz="3200" dirty="0">
              <a:solidFill>
                <a:srgbClr val="800000"/>
              </a:solidFill>
            </a:endParaRP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5181600"/>
            <a:ext cx="9144000" cy="1676400"/>
          </a:xfrm>
        </p:spPr>
        <p:txBody>
          <a:bodyPr/>
          <a:lstStyle/>
          <a:p>
            <a:r>
              <a:rPr lang="en-US">
                <a:cs typeface="Times" charset="0"/>
              </a:rPr>
              <a:t>DNA binding of the two domains in the POU region of the human protein Oct-1</a:t>
            </a:r>
            <a:r>
              <a:rPr lang="en-US"/>
              <a:t>, which regulates transcription of small nuclear RNA genes and the histone H2B gene </a:t>
            </a:r>
            <a:endParaRPr lang="en-GB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2895600" y="1173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2633663" y="1471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4583" name="Picture 7" descr="Fig9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066800"/>
            <a:ext cx="3954463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4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11868</TotalTime>
  <Words>1958</Words>
  <Application>Microsoft Macintosh PowerPoint</Application>
  <PresentationFormat>On-screen Show (4:3)</PresentationFormat>
  <Paragraphs>273</Paragraphs>
  <Slides>59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Outline:</vt:lpstr>
      <vt:lpstr>Transcription control elements in eukaryotes</vt:lpstr>
      <vt:lpstr>A schematic picture of transcriptional initiation in eukaryotes</vt:lpstr>
      <vt:lpstr>Structural classification of specific eukaryotic transcription factor domains</vt:lpstr>
      <vt:lpstr>Homeodomains</vt:lpstr>
      <vt:lpstr>Homeotic transformations</vt:lpstr>
      <vt:lpstr>Binding of the helix-turn-helix motif of an Antennapedia homeodomain protein in the major groove of the homeobox </vt:lpstr>
      <vt:lpstr>Homeodomains can operate in tandems with similar or different DNA binding domains</vt:lpstr>
      <vt:lpstr>Zinc fingers</vt:lpstr>
      <vt:lpstr>PowerPoint Presentation</vt:lpstr>
      <vt:lpstr>A binuclear zinc finger binding in GAL4</vt:lpstr>
      <vt:lpstr>Leucine zippers</vt:lpstr>
      <vt:lpstr>Binding of leucine zippers to DNA</vt:lpstr>
      <vt:lpstr>Helix-loop-helix domains</vt:lpstr>
      <vt:lpstr>Structure of human oncogene Max is an example of combined leucine zipper – helix-loop-helix protein</vt:lpstr>
      <vt:lpstr>Other eukaryotic DNA-binding domains</vt:lpstr>
      <vt:lpstr>Homo- and heterodimeric combinations of transcription factors </vt:lpstr>
      <vt:lpstr>Cooperative binding of NFAT and AP1 transcription factors at IL-2 promoter</vt:lpstr>
      <vt:lpstr>Cooperative binding of specific transcription factors can form an enhancesome</vt:lpstr>
      <vt:lpstr>Molecular mechanisms of transcription activation and repression</vt:lpstr>
      <vt:lpstr>Background: nucleosome structure</vt:lpstr>
      <vt:lpstr>Background: chromatin structure</vt:lpstr>
      <vt:lpstr>Acetylation of the N-terminal sequence of histone H3</vt:lpstr>
      <vt:lpstr>PowerPoint Presentation</vt:lpstr>
      <vt:lpstr>PowerPoint Presentation</vt:lpstr>
      <vt:lpstr>Chromatin remodelling factors</vt:lpstr>
      <vt:lpstr>PowerPoint Presentation</vt:lpstr>
      <vt:lpstr>Transcription regulation through Mediator</vt:lpstr>
      <vt:lpstr>Structure of yeast and human mediator complexes</vt:lpstr>
      <vt:lpstr>There is a long way from condensed chromatin to mRNA expression...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Epigenetic control mechanisms</vt:lpstr>
      <vt:lpstr>DNA methylation at CpG islands</vt:lpstr>
      <vt:lpstr>Methylation of CpG islands can block transcription by two distinct pathways: </vt:lpstr>
      <vt:lpstr>2. Recruitment of histone deacteylases </vt:lpstr>
      <vt:lpstr>DNA methylation pattern can be inherited to daughter cells</vt:lpstr>
      <vt:lpstr>Histone modification pattern is also inherited to daughter cells through a poorly understood mechanism</vt:lpstr>
      <vt:lpstr>Epigenetic inheritance has some consequences.....</vt:lpstr>
      <vt:lpstr>Regulation of transcription factor activity</vt:lpstr>
      <vt:lpstr>Phosphorylation of transcription factors</vt:lpstr>
      <vt:lpstr>Protein p53</vt:lpstr>
      <vt:lpstr>PowerPoint Presentation</vt:lpstr>
      <vt:lpstr>Most p53 cancer associated  mutaions occur in DNA binding regions</vt:lpstr>
      <vt:lpstr>The 3D structure of p53 bound to DNA</vt:lpstr>
      <vt:lpstr>Some p53 cancer associated  mutaions occur in tetramerization region </vt:lpstr>
      <vt:lpstr>Nuclear receptors</vt:lpstr>
      <vt:lpstr>Action of homodimeric nuclear receptors</vt:lpstr>
      <vt:lpstr>Action of heterodimeric nuclear receptors</vt:lpstr>
      <vt:lpstr>PowerPoint Presentation</vt:lpstr>
      <vt:lpstr>PowerPoint Presentation</vt:lpstr>
      <vt:lpstr>PowerPoint Presentation</vt:lpstr>
    </vt:vector>
  </TitlesOfParts>
  <Company>IISER Mohali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Ramachandran</dc:creator>
  <cp:lastModifiedBy>Rajesh Ramachandran</cp:lastModifiedBy>
  <cp:revision>22</cp:revision>
  <dcterms:created xsi:type="dcterms:W3CDTF">2013-03-18T04:32:13Z</dcterms:created>
  <dcterms:modified xsi:type="dcterms:W3CDTF">2019-04-10T02:33:35Z</dcterms:modified>
</cp:coreProperties>
</file>